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4"/>
  </p:notesMasterIdLst>
  <p:sldIdLst>
    <p:sldId id="256" r:id="rId2"/>
    <p:sldId id="299" r:id="rId3"/>
    <p:sldId id="300" r:id="rId4"/>
    <p:sldId id="301" r:id="rId5"/>
    <p:sldId id="302" r:id="rId6"/>
    <p:sldId id="303" r:id="rId7"/>
    <p:sldId id="304" r:id="rId8"/>
    <p:sldId id="305" r:id="rId9"/>
    <p:sldId id="306" r:id="rId10"/>
    <p:sldId id="307" r:id="rId11"/>
    <p:sldId id="308" r:id="rId12"/>
    <p:sldId id="309" r:id="rId13"/>
    <p:sldId id="310" r:id="rId14"/>
    <p:sldId id="311" r:id="rId15"/>
    <p:sldId id="312" r:id="rId16"/>
    <p:sldId id="313" r:id="rId17"/>
    <p:sldId id="315" r:id="rId18"/>
    <p:sldId id="316" r:id="rId19"/>
    <p:sldId id="314" r:id="rId20"/>
    <p:sldId id="257" r:id="rId21"/>
    <p:sldId id="258" r:id="rId22"/>
    <p:sldId id="259" r:id="rId23"/>
    <p:sldId id="260" r:id="rId24"/>
    <p:sldId id="261" r:id="rId25"/>
    <p:sldId id="262" r:id="rId26"/>
    <p:sldId id="263" r:id="rId27"/>
    <p:sldId id="264" r:id="rId28"/>
    <p:sldId id="266" r:id="rId29"/>
    <p:sldId id="265" r:id="rId30"/>
    <p:sldId id="267" r:id="rId31"/>
    <p:sldId id="278" r:id="rId32"/>
    <p:sldId id="268" r:id="rId33"/>
    <p:sldId id="269" r:id="rId34"/>
    <p:sldId id="270" r:id="rId35"/>
    <p:sldId id="271" r:id="rId36"/>
    <p:sldId id="272" r:id="rId37"/>
    <p:sldId id="273" r:id="rId38"/>
    <p:sldId id="279" r:id="rId39"/>
    <p:sldId id="280" r:id="rId40"/>
    <p:sldId id="282" r:id="rId41"/>
    <p:sldId id="281" r:id="rId42"/>
    <p:sldId id="294" r:id="rId43"/>
    <p:sldId id="293" r:id="rId44"/>
    <p:sldId id="295" r:id="rId45"/>
    <p:sldId id="297" r:id="rId46"/>
    <p:sldId id="296" r:id="rId47"/>
    <p:sldId id="318" r:id="rId48"/>
    <p:sldId id="283" r:id="rId49"/>
    <p:sldId id="284" r:id="rId50"/>
    <p:sldId id="285" r:id="rId51"/>
    <p:sldId id="286" r:id="rId52"/>
    <p:sldId id="287" r:id="rId53"/>
    <p:sldId id="288" r:id="rId54"/>
    <p:sldId id="289" r:id="rId55"/>
    <p:sldId id="290" r:id="rId56"/>
    <p:sldId id="317" r:id="rId57"/>
    <p:sldId id="274" r:id="rId58"/>
    <p:sldId id="291" r:id="rId59"/>
    <p:sldId id="292" r:id="rId60"/>
    <p:sldId id="275" r:id="rId61"/>
    <p:sldId id="298" r:id="rId62"/>
    <p:sldId id="277" r:id="rId63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CCC"/>
    <a:srgbClr val="FFCCFF"/>
    <a:srgbClr val="FFFF99"/>
    <a:srgbClr val="CCFF99"/>
    <a:srgbClr val="CCFF66"/>
    <a:srgbClr val="99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20"/>
    <p:restoredTop sz="99764" autoAdjust="0"/>
  </p:normalViewPr>
  <p:slideViewPr>
    <p:cSldViewPr>
      <p:cViewPr varScale="1">
        <p:scale>
          <a:sx n="90" d="100"/>
          <a:sy n="90" d="100"/>
        </p:scale>
        <p:origin x="-1404" y="-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>
      <p:cViewPr varScale="1">
        <p:scale>
          <a:sx n="85" d="100"/>
          <a:sy n="85" d="100"/>
        </p:scale>
        <p:origin x="-1950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5DD840-49E9-4C87-81B8-5A3D00563931}" type="datetimeFigureOut">
              <a:rPr lang="zh-TW" altLang="en-US" smtClean="0"/>
              <a:t>2016/3/11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8A3A23-4611-4C84-B287-3157360C39E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235002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8A3A23-4611-4C84-B287-3157360C39E5}" type="slidenum">
              <a:rPr lang="zh-TW" altLang="en-US" smtClean="0"/>
              <a:t>60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136820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8A3A23-4611-4C84-B287-3157360C39E5}" type="slidenum">
              <a:rPr lang="zh-TW" altLang="en-US" smtClean="0"/>
              <a:t>61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136820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18607-AEBC-422F-9530-47F63F2DBD84}" type="datetimeFigureOut">
              <a:rPr lang="zh-TW" altLang="en-US" smtClean="0"/>
              <a:t>2016/3/11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C63790-FAD2-41A0-9589-656C768E419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51846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18607-AEBC-422F-9530-47F63F2DBD84}" type="datetimeFigureOut">
              <a:rPr lang="zh-TW" altLang="en-US" smtClean="0"/>
              <a:t>2016/3/11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C63790-FAD2-41A0-9589-656C768E419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632411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18607-AEBC-422F-9530-47F63F2DBD84}" type="datetimeFigureOut">
              <a:rPr lang="zh-TW" altLang="en-US" smtClean="0"/>
              <a:t>2016/3/11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C63790-FAD2-41A0-9589-656C768E419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216852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18607-AEBC-422F-9530-47F63F2DBD84}" type="datetimeFigureOut">
              <a:rPr lang="zh-TW" altLang="en-US" smtClean="0"/>
              <a:t>2016/3/11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C63790-FAD2-41A0-9589-656C768E419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486688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18607-AEBC-422F-9530-47F63F2DBD84}" type="datetimeFigureOut">
              <a:rPr lang="zh-TW" altLang="en-US" smtClean="0"/>
              <a:t>2016/3/11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C63790-FAD2-41A0-9589-656C768E419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315850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18607-AEBC-422F-9530-47F63F2DBD84}" type="datetimeFigureOut">
              <a:rPr lang="zh-TW" altLang="en-US" smtClean="0"/>
              <a:t>2016/3/11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C63790-FAD2-41A0-9589-656C768E419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062180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18607-AEBC-422F-9530-47F63F2DBD84}" type="datetimeFigureOut">
              <a:rPr lang="zh-TW" altLang="en-US" smtClean="0"/>
              <a:t>2016/3/11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C63790-FAD2-41A0-9589-656C768E419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152438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18607-AEBC-422F-9530-47F63F2DBD84}" type="datetimeFigureOut">
              <a:rPr lang="zh-TW" altLang="en-US" smtClean="0"/>
              <a:t>2016/3/11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C63790-FAD2-41A0-9589-656C768E419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722408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18607-AEBC-422F-9530-47F63F2DBD84}" type="datetimeFigureOut">
              <a:rPr lang="zh-TW" altLang="en-US" smtClean="0"/>
              <a:t>2016/3/11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C63790-FAD2-41A0-9589-656C768E419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827278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18607-AEBC-422F-9530-47F63F2DBD84}" type="datetimeFigureOut">
              <a:rPr lang="zh-TW" altLang="en-US" smtClean="0"/>
              <a:t>2016/3/11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C63790-FAD2-41A0-9589-656C768E419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332544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18607-AEBC-422F-9530-47F63F2DBD84}" type="datetimeFigureOut">
              <a:rPr lang="zh-TW" altLang="en-US" smtClean="0"/>
              <a:t>2016/3/11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C63790-FAD2-41A0-9589-656C768E419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496477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618607-AEBC-422F-9530-47F63F2DBD84}" type="datetimeFigureOut">
              <a:rPr lang="zh-TW" altLang="en-US" smtClean="0"/>
              <a:t>2016/3/11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C63790-FAD2-41A0-9589-656C768E419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292074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wm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0.wm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0.wm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8.png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4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jpeg"/><Relationship Id="rId2" Type="http://schemas.openxmlformats.org/officeDocument/2006/relationships/image" Target="../media/image2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11" Type="http://schemas.openxmlformats.org/officeDocument/2006/relationships/image" Target="../media/image10.wmf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1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3.png"/><Relationship Id="rId3" Type="http://schemas.openxmlformats.org/officeDocument/2006/relationships/image" Target="../media/image17.png"/><Relationship Id="rId7" Type="http://schemas.openxmlformats.org/officeDocument/2006/relationships/image" Target="../media/image19.png"/><Relationship Id="rId12" Type="http://schemas.openxmlformats.org/officeDocument/2006/relationships/image" Target="../media/image10.wm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11" Type="http://schemas.openxmlformats.org/officeDocument/2006/relationships/image" Target="../media/image22.png"/><Relationship Id="rId5" Type="http://schemas.openxmlformats.org/officeDocument/2006/relationships/image" Target="../media/image1.png"/><Relationship Id="rId10" Type="http://schemas.openxmlformats.org/officeDocument/2006/relationships/image" Target="../media/image21.png"/><Relationship Id="rId4" Type="http://schemas.openxmlformats.org/officeDocument/2006/relationships/image" Target="../media/image4.png"/><Relationship Id="rId9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033414"/>
            <a:ext cx="7772400" cy="2115666"/>
          </a:xfrm>
        </p:spPr>
        <p:txBody>
          <a:bodyPr>
            <a:normAutofit/>
          </a:bodyPr>
          <a:lstStyle/>
          <a:p>
            <a:r>
              <a:rPr lang="en-US" altLang="zh-TW" dirty="0" smtClean="0"/>
              <a:t>RDS / </a:t>
            </a:r>
            <a:r>
              <a:rPr lang="en-US" altLang="zh-TW" dirty="0" err="1" smtClean="0"/>
              <a:t>RDSadmin</a:t>
            </a:r>
            <a:r>
              <a:rPr lang="en-US" altLang="zh-TW" dirty="0" smtClean="0"/>
              <a:t> </a:t>
            </a:r>
            <a:br>
              <a:rPr lang="en-US" altLang="zh-TW" dirty="0" smtClean="0"/>
            </a:br>
            <a:r>
              <a:rPr lang="en-US" altLang="zh-TW" dirty="0" smtClean="0"/>
              <a:t>Architecture, System, Program </a:t>
            </a:r>
            <a:br>
              <a:rPr lang="en-US" altLang="zh-TW" dirty="0" smtClean="0"/>
            </a:br>
            <a:r>
              <a:rPr lang="en-US" altLang="zh-TW" dirty="0" smtClean="0"/>
              <a:t>&amp; Screen Shot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4941168"/>
            <a:ext cx="6400800" cy="1752600"/>
          </a:xfrm>
        </p:spPr>
        <p:txBody>
          <a:bodyPr/>
          <a:lstStyle/>
          <a:p>
            <a:r>
              <a:rPr lang="en-US" altLang="zh-TW" dirty="0" smtClean="0"/>
              <a:t>Jacky Lue</a:t>
            </a:r>
          </a:p>
          <a:p>
            <a:r>
              <a:rPr lang="en-US" altLang="zh-TW" dirty="0" smtClean="0"/>
              <a:t>2016/03/11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817879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910" y="5016606"/>
            <a:ext cx="761794" cy="752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7283152" cy="1143000"/>
          </a:xfrm>
        </p:spPr>
        <p:txBody>
          <a:bodyPr>
            <a:normAutofit/>
          </a:bodyPr>
          <a:lstStyle/>
          <a:p>
            <a:r>
              <a:rPr lang="en-US" altLang="zh-TW" dirty="0" smtClean="0"/>
              <a:t>Architecture</a:t>
            </a:r>
            <a:r>
              <a:rPr lang="en-US" altLang="zh-TW" dirty="0"/>
              <a:t> </a:t>
            </a:r>
            <a:r>
              <a:rPr lang="en-US" altLang="zh-TW" dirty="0" smtClean="0"/>
              <a:t>of RDS</a:t>
            </a:r>
            <a:endParaRPr lang="zh-TW" altLang="en-US" dirty="0"/>
          </a:p>
        </p:txBody>
      </p:sp>
      <p:pic>
        <p:nvPicPr>
          <p:cNvPr id="3074" name="Picture 2" descr="C:\Program Files\Microsoft Office\MEDIA\CAGCAT10\j0195384.wm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196" y="5013177"/>
            <a:ext cx="1196759" cy="1222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Jacky\AppData\Local\Microsoft\Windows\Temporary Internet Files\Content.IE5\ZUAS6M1X\large-Blue-Database-0-16973[1].gif"/>
          <p:cNvPicPr>
            <a:picLocks noChangeAspect="1" noChangeArrowheads="1"/>
          </p:cNvPicPr>
          <p:nvPr/>
        </p:nvPicPr>
        <p:blipFill>
          <a:blip r:embed="rId4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199" y="2158417"/>
            <a:ext cx="838753" cy="956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圓角矩形 2"/>
          <p:cNvSpPr/>
          <p:nvPr/>
        </p:nvSpPr>
        <p:spPr>
          <a:xfrm>
            <a:off x="35496" y="3429000"/>
            <a:ext cx="1440160" cy="1152128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Customer</a:t>
            </a:r>
          </a:p>
          <a:p>
            <a:pPr algn="ctr"/>
            <a:r>
              <a:rPr lang="en-US" altLang="zh-TW" dirty="0"/>
              <a:t>I</a:t>
            </a:r>
            <a:r>
              <a:rPr lang="en-US" altLang="zh-TW" dirty="0" smtClean="0"/>
              <a:t>nformation</a:t>
            </a:r>
            <a:endParaRPr lang="zh-TW" altLang="en-US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1119505" y="2168097"/>
            <a:ext cx="12241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Customer Database</a:t>
            </a:r>
            <a:endParaRPr lang="zh-TW" altLang="en-US" dirty="0"/>
          </a:p>
        </p:txBody>
      </p:sp>
      <p:pic>
        <p:nvPicPr>
          <p:cNvPr id="15" name="Picture 3" descr="C:\Users\Jacky\AppData\Local\Microsoft\Windows\Temporary Internet Files\Content.IE5\ZUAS6M1X\large-Blue-Database-0-16973[1].gi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8747" y="1986392"/>
            <a:ext cx="838753" cy="956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文字方塊 15"/>
          <p:cNvSpPr txBox="1"/>
          <p:nvPr/>
        </p:nvSpPr>
        <p:spPr>
          <a:xfrm>
            <a:off x="6120171" y="1844824"/>
            <a:ext cx="11881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Machine  </a:t>
            </a:r>
          </a:p>
          <a:p>
            <a:r>
              <a:rPr lang="en-US" altLang="zh-TW" dirty="0" smtClean="0"/>
              <a:t>Logging </a:t>
            </a:r>
          </a:p>
          <a:p>
            <a:r>
              <a:rPr lang="en-US" altLang="zh-TW" dirty="0" smtClean="0"/>
              <a:t>Database</a:t>
            </a:r>
            <a:endParaRPr lang="zh-TW" altLang="en-US" dirty="0"/>
          </a:p>
        </p:txBody>
      </p:sp>
      <p:sp>
        <p:nvSpPr>
          <p:cNvPr id="17" name="圓角矩形 16"/>
          <p:cNvSpPr/>
          <p:nvPr/>
        </p:nvSpPr>
        <p:spPr>
          <a:xfrm>
            <a:off x="2915816" y="3429000"/>
            <a:ext cx="1440160" cy="1152128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C</a:t>
            </a:r>
            <a:r>
              <a:rPr lang="en-US" altLang="zh-TW" dirty="0" smtClean="0"/>
              <a:t>onnect</a:t>
            </a:r>
          </a:p>
          <a:p>
            <a:pPr algn="ctr"/>
            <a:r>
              <a:rPr lang="en-US" altLang="zh-TW" dirty="0" smtClean="0"/>
              <a:t>&amp; </a:t>
            </a:r>
          </a:p>
          <a:p>
            <a:pPr algn="ctr"/>
            <a:r>
              <a:rPr lang="en-US" altLang="zh-TW" dirty="0" smtClean="0"/>
              <a:t>Diagnosis</a:t>
            </a:r>
            <a:endParaRPr lang="zh-TW" altLang="en-US" dirty="0"/>
          </a:p>
        </p:txBody>
      </p:sp>
      <p:sp>
        <p:nvSpPr>
          <p:cNvPr id="23" name="圓角矩形 22"/>
          <p:cNvSpPr/>
          <p:nvPr/>
        </p:nvSpPr>
        <p:spPr>
          <a:xfrm>
            <a:off x="4788024" y="3429000"/>
            <a:ext cx="1800200" cy="1152128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Polling /Logging</a:t>
            </a:r>
          </a:p>
          <a:p>
            <a:pPr algn="ctr"/>
            <a:r>
              <a:rPr lang="en-US" altLang="zh-TW" dirty="0" smtClean="0"/>
              <a:t>Every Machine</a:t>
            </a:r>
          </a:p>
          <a:p>
            <a:pPr algn="ctr"/>
            <a:r>
              <a:rPr lang="en-US" altLang="zh-TW" dirty="0" smtClean="0"/>
              <a:t>And Analysis</a:t>
            </a:r>
            <a:endParaRPr lang="en-US" altLang="zh-TW" dirty="0"/>
          </a:p>
        </p:txBody>
      </p:sp>
      <p:cxnSp>
        <p:nvCxnSpPr>
          <p:cNvPr id="22" name="直線單箭頭接點 21"/>
          <p:cNvCxnSpPr>
            <a:stCxn id="3075" idx="2"/>
            <a:endCxn id="3" idx="0"/>
          </p:cNvCxnSpPr>
          <p:nvPr/>
        </p:nvCxnSpPr>
        <p:spPr>
          <a:xfrm>
            <a:off x="755576" y="3115406"/>
            <a:ext cx="0" cy="31359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/>
          <p:cNvCxnSpPr>
            <a:stCxn id="3074" idx="0"/>
            <a:endCxn id="3" idx="2"/>
          </p:cNvCxnSpPr>
          <p:nvPr/>
        </p:nvCxnSpPr>
        <p:spPr>
          <a:xfrm flipV="1">
            <a:off x="755576" y="4581128"/>
            <a:ext cx="0" cy="43204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肘形接點 26"/>
          <p:cNvCxnSpPr>
            <a:stCxn id="1026" idx="3"/>
            <a:endCxn id="17" idx="2"/>
          </p:cNvCxnSpPr>
          <p:nvPr/>
        </p:nvCxnSpPr>
        <p:spPr>
          <a:xfrm flipV="1">
            <a:off x="1907704" y="4581128"/>
            <a:ext cx="1728192" cy="811786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圓角矩形 29"/>
          <p:cNvSpPr/>
          <p:nvPr/>
        </p:nvSpPr>
        <p:spPr>
          <a:xfrm>
            <a:off x="1475656" y="3429000"/>
            <a:ext cx="1440160" cy="1152128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消耗品</a:t>
            </a:r>
            <a:r>
              <a:rPr lang="zh-TW" altLang="en-US" dirty="0" smtClean="0"/>
              <a:t>紀錄</a:t>
            </a:r>
            <a:endParaRPr lang="en-US" altLang="zh-TW" dirty="0" smtClean="0"/>
          </a:p>
          <a:p>
            <a:pPr algn="ctr"/>
            <a:r>
              <a:rPr lang="zh-TW" altLang="en-US" dirty="0"/>
              <a:t>購買紀錄</a:t>
            </a:r>
            <a:endParaRPr lang="en-US" altLang="zh-TW" dirty="0"/>
          </a:p>
          <a:p>
            <a:pPr algn="ctr"/>
            <a:r>
              <a:rPr lang="en-US" altLang="zh-TW" dirty="0">
                <a:sym typeface="Wingdings" panose="05000000000000000000" pitchFamily="2" charset="2"/>
              </a:rPr>
              <a:t> </a:t>
            </a:r>
            <a:r>
              <a:rPr lang="en-US" altLang="zh-TW" dirty="0"/>
              <a:t>Remind !</a:t>
            </a:r>
          </a:p>
        </p:txBody>
      </p:sp>
      <p:cxnSp>
        <p:nvCxnSpPr>
          <p:cNvPr id="32" name="肘形接點 31"/>
          <p:cNvCxnSpPr>
            <a:stCxn id="17" idx="0"/>
            <a:endCxn id="15" idx="1"/>
          </p:cNvCxnSpPr>
          <p:nvPr/>
        </p:nvCxnSpPr>
        <p:spPr>
          <a:xfrm rot="5400000" flipH="1" flipV="1">
            <a:off x="3970265" y="2130519"/>
            <a:ext cx="964113" cy="1632851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33"/>
          <p:cNvCxnSpPr>
            <a:stCxn id="23" idx="0"/>
            <a:endCxn id="15" idx="2"/>
          </p:cNvCxnSpPr>
          <p:nvPr/>
        </p:nvCxnSpPr>
        <p:spPr>
          <a:xfrm flipV="1">
            <a:off x="5688124" y="2943381"/>
            <a:ext cx="0" cy="48561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圓角矩形 39"/>
          <p:cNvSpPr/>
          <p:nvPr/>
        </p:nvSpPr>
        <p:spPr>
          <a:xfrm>
            <a:off x="4788024" y="4725144"/>
            <a:ext cx="1440160" cy="936104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Push </a:t>
            </a:r>
          </a:p>
          <a:p>
            <a:pPr algn="ctr"/>
            <a:r>
              <a:rPr lang="en-US" altLang="zh-TW" dirty="0" smtClean="0"/>
              <a:t>Information </a:t>
            </a:r>
          </a:p>
        </p:txBody>
      </p:sp>
      <p:sp>
        <p:nvSpPr>
          <p:cNvPr id="44" name="文字方塊 43"/>
          <p:cNvSpPr txBox="1"/>
          <p:nvPr/>
        </p:nvSpPr>
        <p:spPr>
          <a:xfrm>
            <a:off x="4834689" y="3078252"/>
            <a:ext cx="18975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 smtClean="0">
                <a:solidFill>
                  <a:srgbClr val="FF0000"/>
                </a:solidFill>
              </a:rPr>
              <a:t>50K ~ 500K machines</a:t>
            </a:r>
            <a:endParaRPr lang="zh-TW" altLang="en-US" sz="1400" dirty="0">
              <a:solidFill>
                <a:srgbClr val="FF0000"/>
              </a:solidFill>
            </a:endParaRPr>
          </a:p>
        </p:txBody>
      </p:sp>
      <p:sp>
        <p:nvSpPr>
          <p:cNvPr id="47" name="文字方塊 46"/>
          <p:cNvSpPr txBox="1"/>
          <p:nvPr/>
        </p:nvSpPr>
        <p:spPr>
          <a:xfrm>
            <a:off x="3635895" y="2492896"/>
            <a:ext cx="9361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 smtClean="0">
                <a:solidFill>
                  <a:srgbClr val="FF0000"/>
                </a:solidFill>
              </a:rPr>
              <a:t>Only one </a:t>
            </a:r>
          </a:p>
          <a:p>
            <a:r>
              <a:rPr lang="en-US" altLang="zh-TW" sz="1400" dirty="0" smtClean="0">
                <a:solidFill>
                  <a:srgbClr val="FF0000"/>
                </a:solidFill>
              </a:rPr>
              <a:t>machine</a:t>
            </a:r>
            <a:endParaRPr lang="zh-TW" altLang="en-US" sz="1400" dirty="0">
              <a:solidFill>
                <a:srgbClr val="FF0000"/>
              </a:solidFill>
            </a:endParaRPr>
          </a:p>
        </p:txBody>
      </p:sp>
      <p:sp>
        <p:nvSpPr>
          <p:cNvPr id="45" name="手繪多邊形 44"/>
          <p:cNvSpPr/>
          <p:nvPr/>
        </p:nvSpPr>
        <p:spPr>
          <a:xfrm>
            <a:off x="1547664" y="3081646"/>
            <a:ext cx="2201303" cy="491370"/>
          </a:xfrm>
          <a:custGeom>
            <a:avLst/>
            <a:gdLst>
              <a:gd name="connsiteX0" fmla="*/ 0 w 1658679"/>
              <a:gd name="connsiteY0" fmla="*/ 342514 h 491370"/>
              <a:gd name="connsiteX1" fmla="*/ 584791 w 1658679"/>
              <a:gd name="connsiteY1" fmla="*/ 2272 h 491370"/>
              <a:gd name="connsiteX2" fmla="*/ 1658679 w 1658679"/>
              <a:gd name="connsiteY2" fmla="*/ 491370 h 491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58679" h="491370">
                <a:moveTo>
                  <a:pt x="0" y="342514"/>
                </a:moveTo>
                <a:cubicBezTo>
                  <a:pt x="154172" y="159988"/>
                  <a:pt x="308345" y="-22537"/>
                  <a:pt x="584791" y="2272"/>
                </a:cubicBezTo>
                <a:cubicBezTo>
                  <a:pt x="861237" y="27081"/>
                  <a:pt x="1515140" y="454156"/>
                  <a:pt x="1658679" y="491370"/>
                </a:cubicBezTo>
              </a:path>
            </a:pathLst>
          </a:custGeom>
          <a:noFill/>
          <a:ln>
            <a:prstDash val="dash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6" name="文字方塊 45"/>
          <p:cNvSpPr txBox="1"/>
          <p:nvPr/>
        </p:nvSpPr>
        <p:spPr>
          <a:xfrm>
            <a:off x="2051720" y="2708920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Machine ID</a:t>
            </a:r>
            <a:endParaRPr lang="zh-TW" altLang="en-US" dirty="0"/>
          </a:p>
        </p:txBody>
      </p:sp>
      <p:cxnSp>
        <p:nvCxnSpPr>
          <p:cNvPr id="49" name="直線接點 48"/>
          <p:cNvCxnSpPr/>
          <p:nvPr/>
        </p:nvCxnSpPr>
        <p:spPr>
          <a:xfrm>
            <a:off x="4572000" y="1412776"/>
            <a:ext cx="0" cy="5301208"/>
          </a:xfrm>
          <a:prstGeom prst="line">
            <a:avLst/>
          </a:prstGeom>
          <a:ln w="25400"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圓角矩形 55"/>
          <p:cNvSpPr/>
          <p:nvPr/>
        </p:nvSpPr>
        <p:spPr>
          <a:xfrm>
            <a:off x="6588224" y="3423261"/>
            <a:ext cx="1440160" cy="1152128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Web-site</a:t>
            </a:r>
          </a:p>
          <a:p>
            <a:pPr algn="ctr"/>
            <a:r>
              <a:rPr lang="en-US" altLang="zh-TW" dirty="0" smtClean="0"/>
              <a:t>Homepage</a:t>
            </a:r>
            <a:endParaRPr lang="zh-TW" altLang="en-US" dirty="0"/>
          </a:p>
        </p:txBody>
      </p:sp>
      <p:cxnSp>
        <p:nvCxnSpPr>
          <p:cNvPr id="57" name="肘形接點 56"/>
          <p:cNvCxnSpPr>
            <a:endCxn id="56" idx="0"/>
          </p:cNvCxnSpPr>
          <p:nvPr/>
        </p:nvCxnSpPr>
        <p:spPr>
          <a:xfrm>
            <a:off x="6012160" y="2814428"/>
            <a:ext cx="1296144" cy="608833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1503" y="5729416"/>
            <a:ext cx="1852985" cy="1083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0" name="圓角矩形 69"/>
          <p:cNvSpPr/>
          <p:nvPr/>
        </p:nvSpPr>
        <p:spPr>
          <a:xfrm>
            <a:off x="8045595" y="3423261"/>
            <a:ext cx="1098405" cy="1152128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Mobile</a:t>
            </a:r>
          </a:p>
          <a:p>
            <a:pPr algn="ctr"/>
            <a:r>
              <a:rPr lang="en-US" altLang="zh-TW" dirty="0" smtClean="0"/>
              <a:t>App</a:t>
            </a:r>
            <a:endParaRPr lang="zh-TW" altLang="en-US" dirty="0"/>
          </a:p>
        </p:txBody>
      </p:sp>
      <p:cxnSp>
        <p:nvCxnSpPr>
          <p:cNvPr id="1035" name="肘形接點 1034"/>
          <p:cNvCxnSpPr>
            <a:stCxn id="40" idx="3"/>
            <a:endCxn id="56" idx="2"/>
          </p:cNvCxnSpPr>
          <p:nvPr/>
        </p:nvCxnSpPr>
        <p:spPr>
          <a:xfrm flipV="1">
            <a:off x="6228184" y="4575389"/>
            <a:ext cx="1080120" cy="617807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0" name="肘形接點 1039"/>
          <p:cNvCxnSpPr>
            <a:stCxn id="3074" idx="3"/>
            <a:endCxn id="40" idx="2"/>
          </p:cNvCxnSpPr>
          <p:nvPr/>
        </p:nvCxnSpPr>
        <p:spPr>
          <a:xfrm>
            <a:off x="1353955" y="5624254"/>
            <a:ext cx="4154149" cy="36994"/>
          </a:xfrm>
          <a:prstGeom prst="bentConnector4">
            <a:avLst>
              <a:gd name="adj1" fmla="val 3215"/>
              <a:gd name="adj2" fmla="val 717938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3" name="肘形接點 1042"/>
          <p:cNvCxnSpPr>
            <a:stCxn id="40" idx="3"/>
            <a:endCxn id="70" idx="2"/>
          </p:cNvCxnSpPr>
          <p:nvPr/>
        </p:nvCxnSpPr>
        <p:spPr>
          <a:xfrm flipV="1">
            <a:off x="6228184" y="4575389"/>
            <a:ext cx="2366614" cy="617807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4" name="向上箭號 1043"/>
          <p:cNvSpPr/>
          <p:nvPr/>
        </p:nvSpPr>
        <p:spPr>
          <a:xfrm>
            <a:off x="7596336" y="4566798"/>
            <a:ext cx="297643" cy="1310473"/>
          </a:xfrm>
          <a:prstGeom prst="up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8" name="向上箭號 87"/>
          <p:cNvSpPr/>
          <p:nvPr/>
        </p:nvSpPr>
        <p:spPr>
          <a:xfrm>
            <a:off x="8234797" y="4581128"/>
            <a:ext cx="297643" cy="1310473"/>
          </a:xfrm>
          <a:prstGeom prst="up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45" name="文字方塊 1044"/>
          <p:cNvSpPr txBox="1"/>
          <p:nvPr/>
        </p:nvSpPr>
        <p:spPr>
          <a:xfrm>
            <a:off x="157196" y="6271396"/>
            <a:ext cx="1390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Call-center</a:t>
            </a:r>
            <a:endParaRPr lang="zh-TW" altLang="en-US" dirty="0"/>
          </a:p>
        </p:txBody>
      </p:sp>
      <p:sp>
        <p:nvSpPr>
          <p:cNvPr id="1046" name="文字方塊 1045"/>
          <p:cNvSpPr txBox="1"/>
          <p:nvPr/>
        </p:nvSpPr>
        <p:spPr>
          <a:xfrm>
            <a:off x="7740352" y="6381328"/>
            <a:ext cx="643266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 smtClean="0"/>
              <a:t>User</a:t>
            </a:r>
            <a:endParaRPr lang="zh-TW" altLang="en-US" dirty="0"/>
          </a:p>
        </p:txBody>
      </p:sp>
      <p:grpSp>
        <p:nvGrpSpPr>
          <p:cNvPr id="1050" name="群組 1049"/>
          <p:cNvGrpSpPr/>
          <p:nvPr/>
        </p:nvGrpSpPr>
        <p:grpSpPr>
          <a:xfrm>
            <a:off x="7740352" y="116632"/>
            <a:ext cx="1368152" cy="581040"/>
            <a:chOff x="7740352" y="404664"/>
            <a:chExt cx="1368152" cy="581040"/>
          </a:xfrm>
        </p:grpSpPr>
        <p:grpSp>
          <p:nvGrpSpPr>
            <p:cNvPr id="1048" name="群組 1047"/>
            <p:cNvGrpSpPr/>
            <p:nvPr/>
          </p:nvGrpSpPr>
          <p:grpSpPr>
            <a:xfrm>
              <a:off x="7740352" y="404664"/>
              <a:ext cx="1368152" cy="288032"/>
              <a:chOff x="7740352" y="404664"/>
              <a:chExt cx="1368152" cy="288032"/>
            </a:xfrm>
          </p:grpSpPr>
          <p:sp>
            <p:nvSpPr>
              <p:cNvPr id="54" name="矩形 53"/>
              <p:cNvSpPr/>
              <p:nvPr/>
            </p:nvSpPr>
            <p:spPr>
              <a:xfrm>
                <a:off x="7740352" y="404664"/>
                <a:ext cx="288032" cy="288032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047" name="文字方塊 1046"/>
              <p:cNvSpPr txBox="1"/>
              <p:nvPr/>
            </p:nvSpPr>
            <p:spPr>
              <a:xfrm>
                <a:off x="8117603" y="404664"/>
                <a:ext cx="990901" cy="253916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r>
                  <a:rPr lang="en-US" altLang="zh-TW" sz="1050" dirty="0" smtClean="0"/>
                  <a:t>SPA connected</a:t>
                </a:r>
                <a:endParaRPr lang="zh-TW" altLang="en-US" sz="1050" dirty="0"/>
              </a:p>
            </p:txBody>
          </p:sp>
        </p:grpSp>
        <p:grpSp>
          <p:nvGrpSpPr>
            <p:cNvPr id="1049" name="群組 1048"/>
            <p:cNvGrpSpPr/>
            <p:nvPr/>
          </p:nvGrpSpPr>
          <p:grpSpPr>
            <a:xfrm>
              <a:off x="7740352" y="697672"/>
              <a:ext cx="1368152" cy="288032"/>
              <a:chOff x="7740352" y="44624"/>
              <a:chExt cx="1368152" cy="288032"/>
            </a:xfrm>
          </p:grpSpPr>
          <p:sp>
            <p:nvSpPr>
              <p:cNvPr id="50" name="矩形 49"/>
              <p:cNvSpPr/>
              <p:nvPr/>
            </p:nvSpPr>
            <p:spPr>
              <a:xfrm>
                <a:off x="7740352" y="44624"/>
                <a:ext cx="288032" cy="288032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2" name="文字方塊 91"/>
              <p:cNvSpPr txBox="1"/>
              <p:nvPr/>
            </p:nvSpPr>
            <p:spPr>
              <a:xfrm>
                <a:off x="8117603" y="78740"/>
                <a:ext cx="990901" cy="253916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r>
                  <a:rPr lang="en-US" altLang="zh-TW" sz="1050" dirty="0" smtClean="0"/>
                  <a:t>Not connected</a:t>
                </a:r>
                <a:endParaRPr lang="zh-TW" altLang="en-US" sz="1050" dirty="0"/>
              </a:p>
            </p:txBody>
          </p:sp>
        </p:grpSp>
      </p:grpSp>
      <p:cxnSp>
        <p:nvCxnSpPr>
          <p:cNvPr id="1053" name="直線單箭頭接點 1052"/>
          <p:cNvCxnSpPr/>
          <p:nvPr/>
        </p:nvCxnSpPr>
        <p:spPr>
          <a:xfrm flipH="1">
            <a:off x="336199" y="1844824"/>
            <a:ext cx="4235801" cy="0"/>
          </a:xfrm>
          <a:prstGeom prst="straightConnector1">
            <a:avLst/>
          </a:prstGeom>
          <a:ln w="25400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5" name="直線單箭頭接點 1054"/>
          <p:cNvCxnSpPr/>
          <p:nvPr/>
        </p:nvCxnSpPr>
        <p:spPr>
          <a:xfrm>
            <a:off x="4572000" y="1700808"/>
            <a:ext cx="4392488" cy="0"/>
          </a:xfrm>
          <a:prstGeom prst="straightConnector1">
            <a:avLst/>
          </a:prstGeom>
          <a:ln w="25400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6" name="文字方塊 1055"/>
          <p:cNvSpPr txBox="1"/>
          <p:nvPr/>
        </p:nvSpPr>
        <p:spPr>
          <a:xfrm>
            <a:off x="1043608" y="1484784"/>
            <a:ext cx="331236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rgbClr val="7030A0"/>
                </a:solidFill>
              </a:rPr>
              <a:t>Simple version RDS</a:t>
            </a:r>
            <a:endParaRPr lang="zh-TW" altLang="en-US" dirty="0">
              <a:solidFill>
                <a:srgbClr val="7030A0"/>
              </a:solidFill>
            </a:endParaRPr>
          </a:p>
        </p:txBody>
      </p:sp>
      <p:sp>
        <p:nvSpPr>
          <p:cNvPr id="102" name="文字方塊 101"/>
          <p:cNvSpPr txBox="1"/>
          <p:nvPr/>
        </p:nvSpPr>
        <p:spPr>
          <a:xfrm>
            <a:off x="4788025" y="1331476"/>
            <a:ext cx="380677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rgbClr val="7030A0"/>
                </a:solidFill>
                <a:sym typeface="Wingdings" panose="05000000000000000000" pitchFamily="2" charset="2"/>
              </a:rPr>
              <a:t>Server version RDS </a:t>
            </a:r>
            <a:endParaRPr lang="zh-TW" altLang="en-US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6346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What we provide?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TW" b="1" dirty="0" smtClean="0"/>
              <a:t>Past:</a:t>
            </a:r>
          </a:p>
          <a:p>
            <a:pPr lvl="1"/>
            <a:r>
              <a:rPr lang="en-US" altLang="zh-TW" dirty="0" smtClean="0"/>
              <a:t>Mobile App for SPA control</a:t>
            </a:r>
          </a:p>
          <a:p>
            <a:r>
              <a:rPr lang="en-US" altLang="zh-TW" b="1" dirty="0" smtClean="0"/>
              <a:t>Current Stage:</a:t>
            </a:r>
          </a:p>
          <a:p>
            <a:pPr lvl="1"/>
            <a:r>
              <a:rPr lang="en-US" altLang="zh-TW" dirty="0" smtClean="0"/>
              <a:t>Mobile App</a:t>
            </a:r>
          </a:p>
          <a:p>
            <a:pPr lvl="1"/>
            <a:r>
              <a:rPr lang="en-US" altLang="zh-TW" dirty="0" smtClean="0"/>
              <a:t>RDS (with NAS) for call-center</a:t>
            </a:r>
          </a:p>
          <a:p>
            <a:r>
              <a:rPr lang="en-US" altLang="zh-TW" b="1" dirty="0" smtClean="0"/>
              <a:t>Future:</a:t>
            </a:r>
          </a:p>
          <a:p>
            <a:pPr lvl="1"/>
            <a:r>
              <a:rPr lang="en-US" altLang="zh-TW" dirty="0" smtClean="0"/>
              <a:t>Mobile App</a:t>
            </a:r>
          </a:p>
          <a:p>
            <a:pPr lvl="1"/>
            <a:r>
              <a:rPr lang="en-US" altLang="zh-TW" dirty="0" smtClean="0"/>
              <a:t>RDS (server ver.) for call-center</a:t>
            </a:r>
          </a:p>
          <a:p>
            <a:pPr lvl="1"/>
            <a:r>
              <a:rPr lang="en-US" altLang="zh-TW" dirty="0" smtClean="0"/>
              <a:t>Active services…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218833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Program overview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822810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Scenario (</a:t>
            </a:r>
            <a:r>
              <a:rPr lang="en-US" altLang="zh-TW" dirty="0" smtClean="0"/>
              <a:t>1/2) Inside Call-Center</a:t>
            </a:r>
            <a:endParaRPr lang="zh-TW" altLang="en-US" dirty="0"/>
          </a:p>
        </p:txBody>
      </p:sp>
      <p:grpSp>
        <p:nvGrpSpPr>
          <p:cNvPr id="23" name="群組 22"/>
          <p:cNvGrpSpPr/>
          <p:nvPr/>
        </p:nvGrpSpPr>
        <p:grpSpPr>
          <a:xfrm>
            <a:off x="536396" y="1700808"/>
            <a:ext cx="2088232" cy="4163949"/>
            <a:chOff x="536396" y="1700808"/>
            <a:chExt cx="2088232" cy="4163949"/>
          </a:xfrm>
        </p:grpSpPr>
        <p:grpSp>
          <p:nvGrpSpPr>
            <p:cNvPr id="21" name="群組 20"/>
            <p:cNvGrpSpPr/>
            <p:nvPr/>
          </p:nvGrpSpPr>
          <p:grpSpPr>
            <a:xfrm>
              <a:off x="683568" y="2452500"/>
              <a:ext cx="1762863" cy="1768588"/>
              <a:chOff x="683568" y="2328682"/>
              <a:chExt cx="1762863" cy="1768588"/>
            </a:xfrm>
          </p:grpSpPr>
          <p:pic>
            <p:nvPicPr>
              <p:cNvPr id="3" name="Picture 2" descr="C:\Program Files\Microsoft Office\MEDIA\CAGCAT10\j0195384.wmf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00727" y="2328682"/>
                <a:ext cx="865919" cy="88429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" name="Picture 2" descr="C:\Program Files\Microsoft Office\MEDIA\CAGCAT10\j0195384.wmf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80512" y="2328682"/>
                <a:ext cx="865919" cy="88429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" name="Picture 2" descr="C:\Program Files\Microsoft Office\MEDIA\CAGCAT10\j0195384.wmf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83568" y="3212976"/>
                <a:ext cx="865919" cy="88429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" name="Picture 2" descr="C:\Program Files\Microsoft Office\MEDIA\CAGCAT10\j0195384.wmf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63350" y="3193893"/>
                <a:ext cx="865919" cy="88429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8" name="文字方塊 7"/>
            <p:cNvSpPr txBox="1"/>
            <p:nvPr/>
          </p:nvSpPr>
          <p:spPr>
            <a:xfrm>
              <a:off x="971600" y="1700808"/>
              <a:ext cx="122160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 smtClean="0"/>
                <a:t>Call-center </a:t>
              </a:r>
              <a:br>
                <a:rPr lang="en-US" altLang="zh-TW" dirty="0" smtClean="0"/>
              </a:br>
              <a:r>
                <a:rPr lang="en-US" altLang="zh-TW" dirty="0" smtClean="0"/>
                <a:t>operators</a:t>
              </a:r>
              <a:endParaRPr lang="zh-TW" altLang="en-US" dirty="0"/>
            </a:p>
          </p:txBody>
        </p:sp>
        <p:sp>
          <p:nvSpPr>
            <p:cNvPr id="10" name="向下箭號 9"/>
            <p:cNvSpPr/>
            <p:nvPr/>
          </p:nvSpPr>
          <p:spPr>
            <a:xfrm>
              <a:off x="1400492" y="4332982"/>
              <a:ext cx="360040" cy="576064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圓角矩形 11"/>
            <p:cNvSpPr/>
            <p:nvPr/>
          </p:nvSpPr>
          <p:spPr>
            <a:xfrm>
              <a:off x="536396" y="5000661"/>
              <a:ext cx="2088232" cy="864096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smtClean="0"/>
                <a:t>RDS program</a:t>
              </a:r>
              <a:endParaRPr lang="zh-TW" altLang="en-US" dirty="0"/>
            </a:p>
          </p:txBody>
        </p:sp>
      </p:grpSp>
      <p:grpSp>
        <p:nvGrpSpPr>
          <p:cNvPr id="24" name="群組 23"/>
          <p:cNvGrpSpPr/>
          <p:nvPr/>
        </p:nvGrpSpPr>
        <p:grpSpPr>
          <a:xfrm>
            <a:off x="6588224" y="1700808"/>
            <a:ext cx="2088232" cy="4163949"/>
            <a:chOff x="6369385" y="1700808"/>
            <a:chExt cx="2088232" cy="4163949"/>
          </a:xfrm>
        </p:grpSpPr>
        <p:pic>
          <p:nvPicPr>
            <p:cNvPr id="7" name="圖片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31148" y="2653442"/>
              <a:ext cx="770336" cy="1279614"/>
            </a:xfrm>
            <a:prstGeom prst="rect">
              <a:avLst/>
            </a:prstGeom>
          </p:spPr>
        </p:pic>
        <p:sp>
          <p:nvSpPr>
            <p:cNvPr id="9" name="文字方塊 8"/>
            <p:cNvSpPr txBox="1"/>
            <p:nvPr/>
          </p:nvSpPr>
          <p:spPr>
            <a:xfrm>
              <a:off x="6674061" y="1700808"/>
              <a:ext cx="148451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 smtClean="0"/>
                <a:t>Call-center </a:t>
              </a:r>
            </a:p>
            <a:p>
              <a:pPr algn="ctr"/>
              <a:r>
                <a:rPr lang="en-US" altLang="zh-TW" dirty="0" smtClean="0"/>
                <a:t>Manager</a:t>
              </a:r>
              <a:endParaRPr lang="zh-TW" altLang="en-US" dirty="0"/>
            </a:p>
          </p:txBody>
        </p:sp>
        <p:sp>
          <p:nvSpPr>
            <p:cNvPr id="11" name="向下箭號 10"/>
            <p:cNvSpPr/>
            <p:nvPr/>
          </p:nvSpPr>
          <p:spPr>
            <a:xfrm>
              <a:off x="7236296" y="4332982"/>
              <a:ext cx="360040" cy="576064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圓角矩形 12"/>
            <p:cNvSpPr/>
            <p:nvPr/>
          </p:nvSpPr>
          <p:spPr>
            <a:xfrm>
              <a:off x="6369385" y="5000661"/>
              <a:ext cx="2088232" cy="864096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smtClean="0"/>
                <a:t>RDS admin program</a:t>
              </a:r>
              <a:endParaRPr lang="zh-TW" altLang="en-US" dirty="0"/>
            </a:p>
          </p:txBody>
        </p:sp>
      </p:grpSp>
      <p:grpSp>
        <p:nvGrpSpPr>
          <p:cNvPr id="22" name="群組 21"/>
          <p:cNvGrpSpPr/>
          <p:nvPr/>
        </p:nvGrpSpPr>
        <p:grpSpPr>
          <a:xfrm>
            <a:off x="3995937" y="2636912"/>
            <a:ext cx="1080119" cy="1638436"/>
            <a:chOff x="3707904" y="4398537"/>
            <a:chExt cx="1080119" cy="1638436"/>
          </a:xfrm>
        </p:grpSpPr>
        <p:pic>
          <p:nvPicPr>
            <p:cNvPr id="18" name="Picture 3" descr="C:\Users\Jacky\AppData\Local\Microsoft\Windows\Temporary Internet Files\Content.IE5\ZUAS6M1X\large-Blue-Database-0-16973[1].gif"/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31043" y="5079984"/>
              <a:ext cx="838753" cy="9569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文字方塊 18"/>
            <p:cNvSpPr txBox="1"/>
            <p:nvPr/>
          </p:nvSpPr>
          <p:spPr>
            <a:xfrm>
              <a:off x="3707904" y="4398537"/>
              <a:ext cx="108011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 smtClean="0"/>
                <a:t>NAS </a:t>
              </a:r>
            </a:p>
            <a:p>
              <a:pPr algn="ctr"/>
              <a:r>
                <a:rPr lang="en-US" altLang="zh-TW" dirty="0" smtClean="0"/>
                <a:t>Storage</a:t>
              </a:r>
              <a:endParaRPr lang="zh-TW" altLang="en-US" dirty="0"/>
            </a:p>
          </p:txBody>
        </p:sp>
      </p:grpSp>
      <p:sp>
        <p:nvSpPr>
          <p:cNvPr id="25" name="手繪多邊形 24"/>
          <p:cNvSpPr/>
          <p:nvPr/>
        </p:nvSpPr>
        <p:spPr>
          <a:xfrm>
            <a:off x="2647507" y="3870251"/>
            <a:ext cx="1382233" cy="1158949"/>
          </a:xfrm>
          <a:custGeom>
            <a:avLst/>
            <a:gdLst>
              <a:gd name="connsiteX0" fmla="*/ 0 w 1382233"/>
              <a:gd name="connsiteY0" fmla="*/ 1158949 h 1158949"/>
              <a:gd name="connsiteX1" fmla="*/ 457200 w 1382233"/>
              <a:gd name="connsiteY1" fmla="*/ 265814 h 1158949"/>
              <a:gd name="connsiteX2" fmla="*/ 1382233 w 1382233"/>
              <a:gd name="connsiteY2" fmla="*/ 0 h 1158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82233" h="1158949">
                <a:moveTo>
                  <a:pt x="0" y="1158949"/>
                </a:moveTo>
                <a:cubicBezTo>
                  <a:pt x="113414" y="808960"/>
                  <a:pt x="226828" y="458972"/>
                  <a:pt x="457200" y="265814"/>
                </a:cubicBezTo>
                <a:cubicBezTo>
                  <a:pt x="687572" y="72656"/>
                  <a:pt x="1034902" y="36328"/>
                  <a:pt x="1382233" y="0"/>
                </a:cubicBezTo>
              </a:path>
            </a:pathLst>
          </a:custGeom>
          <a:noFill/>
          <a:ln>
            <a:solidFill>
              <a:srgbClr val="00B050"/>
            </a:solidFill>
            <a:headEnd type="arrow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手繪多邊形 25"/>
          <p:cNvSpPr/>
          <p:nvPr/>
        </p:nvSpPr>
        <p:spPr>
          <a:xfrm>
            <a:off x="5061098" y="3934047"/>
            <a:ext cx="1509823" cy="1052623"/>
          </a:xfrm>
          <a:custGeom>
            <a:avLst/>
            <a:gdLst>
              <a:gd name="connsiteX0" fmla="*/ 0 w 1509823"/>
              <a:gd name="connsiteY0" fmla="*/ 0 h 1052623"/>
              <a:gd name="connsiteX1" fmla="*/ 861237 w 1509823"/>
              <a:gd name="connsiteY1" fmla="*/ 329609 h 1052623"/>
              <a:gd name="connsiteX2" fmla="*/ 1509823 w 1509823"/>
              <a:gd name="connsiteY2" fmla="*/ 1052623 h 1052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09823" h="1052623">
                <a:moveTo>
                  <a:pt x="0" y="0"/>
                </a:moveTo>
                <a:cubicBezTo>
                  <a:pt x="304800" y="77086"/>
                  <a:pt x="609600" y="154172"/>
                  <a:pt x="861237" y="329609"/>
                </a:cubicBezTo>
                <a:cubicBezTo>
                  <a:pt x="1112874" y="505046"/>
                  <a:pt x="1311348" y="778834"/>
                  <a:pt x="1509823" y="1052623"/>
                </a:cubicBezTo>
              </a:path>
            </a:pathLst>
          </a:custGeom>
          <a:noFill/>
          <a:ln>
            <a:solidFill>
              <a:srgbClr val="00B050"/>
            </a:solidFill>
            <a:headEnd type="arrow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433968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群組 33"/>
          <p:cNvGrpSpPr/>
          <p:nvPr/>
        </p:nvGrpSpPr>
        <p:grpSpPr>
          <a:xfrm>
            <a:off x="5148064" y="5085184"/>
            <a:ext cx="3312368" cy="956989"/>
            <a:chOff x="4788024" y="5805264"/>
            <a:chExt cx="3312368" cy="956989"/>
          </a:xfrm>
        </p:grpSpPr>
        <p:pic>
          <p:nvPicPr>
            <p:cNvPr id="35" name="Picture 3" descr="C:\Users\Jacky\AppData\Local\Microsoft\Windows\Temporary Internet Files\Content.IE5\ZUAS6M1X\large-Blue-Database-0-16973[1].gif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88024" y="5805264"/>
              <a:ext cx="838753" cy="9569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文字方塊 35"/>
            <p:cNvSpPr txBox="1"/>
            <p:nvPr/>
          </p:nvSpPr>
          <p:spPr>
            <a:xfrm>
              <a:off x="5631617" y="5904121"/>
              <a:ext cx="246877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 smtClean="0"/>
                <a:t>SPA Company /dealer </a:t>
              </a:r>
            </a:p>
            <a:p>
              <a:r>
                <a:rPr lang="en-US" altLang="zh-TW" dirty="0" smtClean="0"/>
                <a:t>Service Database</a:t>
              </a:r>
              <a:endParaRPr lang="zh-TW" altLang="en-US" dirty="0"/>
            </a:p>
          </p:txBody>
        </p:sp>
      </p:grpSp>
      <p:grpSp>
        <p:nvGrpSpPr>
          <p:cNvPr id="30" name="群組 29"/>
          <p:cNvGrpSpPr/>
          <p:nvPr/>
        </p:nvGrpSpPr>
        <p:grpSpPr>
          <a:xfrm>
            <a:off x="4788024" y="5805264"/>
            <a:ext cx="3312368" cy="956989"/>
            <a:chOff x="4788024" y="5805264"/>
            <a:chExt cx="3312368" cy="956989"/>
          </a:xfrm>
        </p:grpSpPr>
        <p:pic>
          <p:nvPicPr>
            <p:cNvPr id="27" name="Picture 3" descr="C:\Users\Jacky\AppData\Local\Microsoft\Windows\Temporary Internet Files\Content.IE5\ZUAS6M1X\large-Blue-Database-0-16973[1].gif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88024" y="5805264"/>
              <a:ext cx="838753" cy="9569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文字方塊 31"/>
            <p:cNvSpPr txBox="1"/>
            <p:nvPr/>
          </p:nvSpPr>
          <p:spPr>
            <a:xfrm>
              <a:off x="5631617" y="5904121"/>
              <a:ext cx="246877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 smtClean="0"/>
                <a:t>SPA Company /dealer</a:t>
              </a:r>
            </a:p>
            <a:p>
              <a:r>
                <a:rPr lang="en-US" altLang="zh-TW" dirty="0" smtClean="0"/>
                <a:t>Customer Database</a:t>
              </a:r>
              <a:endParaRPr lang="zh-TW" altLang="en-US" dirty="0"/>
            </a:p>
          </p:txBody>
        </p:sp>
      </p:grp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51520" y="274638"/>
            <a:ext cx="8640960" cy="1143000"/>
          </a:xfrm>
        </p:spPr>
        <p:txBody>
          <a:bodyPr>
            <a:normAutofit/>
          </a:bodyPr>
          <a:lstStyle/>
          <a:p>
            <a:r>
              <a:rPr lang="en-US" altLang="zh-TW" dirty="0" smtClean="0"/>
              <a:t>Scenario (</a:t>
            </a:r>
            <a:r>
              <a:rPr lang="en-US" altLang="zh-TW" dirty="0" smtClean="0"/>
              <a:t>2/2) Database Integration</a:t>
            </a:r>
            <a:endParaRPr lang="zh-TW" altLang="en-US" dirty="0"/>
          </a:p>
        </p:txBody>
      </p:sp>
      <p:grpSp>
        <p:nvGrpSpPr>
          <p:cNvPr id="16" name="群組 15"/>
          <p:cNvGrpSpPr/>
          <p:nvPr/>
        </p:nvGrpSpPr>
        <p:grpSpPr>
          <a:xfrm>
            <a:off x="323528" y="1412776"/>
            <a:ext cx="6048672" cy="3168352"/>
            <a:chOff x="323528" y="1412776"/>
            <a:chExt cx="6048672" cy="3168352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4325" y="1586607"/>
              <a:ext cx="5509843" cy="285050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5" name="圓角矩形 14"/>
            <p:cNvSpPr/>
            <p:nvPr/>
          </p:nvSpPr>
          <p:spPr>
            <a:xfrm>
              <a:off x="323528" y="1412776"/>
              <a:ext cx="6048672" cy="3168352"/>
            </a:xfrm>
            <a:prstGeom prst="roundRect">
              <a:avLst/>
            </a:prstGeom>
            <a:noFill/>
            <a:ln>
              <a:prstDash val="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9" name="左-右雙向箭號 28"/>
          <p:cNvSpPr/>
          <p:nvPr/>
        </p:nvSpPr>
        <p:spPr>
          <a:xfrm rot="3411929">
            <a:off x="2883706" y="4358086"/>
            <a:ext cx="2765105" cy="560528"/>
          </a:xfrm>
          <a:prstGeom prst="left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左-右雙向箭號 30"/>
          <p:cNvSpPr/>
          <p:nvPr/>
        </p:nvSpPr>
        <p:spPr>
          <a:xfrm rot="1688090">
            <a:off x="2154756" y="5018944"/>
            <a:ext cx="2930584" cy="560528"/>
          </a:xfrm>
          <a:prstGeom prst="left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7" name="圖片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832" y="4077072"/>
            <a:ext cx="1823665" cy="1934190"/>
          </a:xfrm>
          <a:prstGeom prst="rect">
            <a:avLst/>
          </a:prstGeom>
        </p:spPr>
      </p:pic>
      <p:sp>
        <p:nvSpPr>
          <p:cNvPr id="33" name="文字方塊 32"/>
          <p:cNvSpPr txBox="1"/>
          <p:nvPr/>
        </p:nvSpPr>
        <p:spPr>
          <a:xfrm>
            <a:off x="3620048" y="5805264"/>
            <a:ext cx="545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MIS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588390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1143000"/>
          </a:xfrm>
        </p:spPr>
        <p:txBody>
          <a:bodyPr/>
          <a:lstStyle/>
          <a:p>
            <a:r>
              <a:rPr lang="en-US" altLang="zh-TW" dirty="0" smtClean="0"/>
              <a:t>Overview (current version)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23528" y="1196752"/>
            <a:ext cx="8496944" cy="5328592"/>
          </a:xfrm>
        </p:spPr>
        <p:txBody>
          <a:bodyPr>
            <a:normAutofit lnSpcReduction="10000"/>
          </a:bodyPr>
          <a:lstStyle/>
          <a:p>
            <a:r>
              <a:rPr lang="en-US" altLang="zh-TW" b="1" dirty="0" smtClean="0"/>
              <a:t>Two program</a:t>
            </a:r>
          </a:p>
          <a:p>
            <a:pPr lvl="1"/>
            <a:r>
              <a:rPr lang="en-US" altLang="zh-TW" dirty="0" smtClean="0"/>
              <a:t>RDS for call center operators</a:t>
            </a:r>
          </a:p>
          <a:p>
            <a:pPr lvl="1"/>
            <a:r>
              <a:rPr lang="en-US" altLang="zh-TW" dirty="0" smtClean="0"/>
              <a:t>RDS-admin for manager</a:t>
            </a:r>
          </a:p>
          <a:p>
            <a:r>
              <a:rPr lang="en-US" altLang="zh-TW" b="1" dirty="0" smtClean="0"/>
              <a:t>Work with NAS </a:t>
            </a:r>
            <a:r>
              <a:rPr lang="en-US" altLang="zh-TW" dirty="0" smtClean="0"/>
              <a:t>as center storage (not work with center database)</a:t>
            </a:r>
          </a:p>
          <a:p>
            <a:pPr lvl="1"/>
            <a:r>
              <a:rPr lang="en-US" altLang="zh-TW" dirty="0"/>
              <a:t>A</a:t>
            </a:r>
            <a:r>
              <a:rPr lang="en-US" altLang="zh-TW" dirty="0" smtClean="0"/>
              <a:t>ccount</a:t>
            </a:r>
          </a:p>
          <a:p>
            <a:pPr lvl="1"/>
            <a:r>
              <a:rPr lang="en-US" altLang="zh-TW" dirty="0" smtClean="0"/>
              <a:t>RDS report: </a:t>
            </a:r>
          </a:p>
          <a:p>
            <a:pPr lvl="2"/>
            <a:r>
              <a:rPr lang="en-US" altLang="zh-TW" dirty="0" smtClean="0"/>
              <a:t>save by UID </a:t>
            </a:r>
            <a:endParaRPr lang="en-US" altLang="zh-TW" dirty="0"/>
          </a:p>
          <a:p>
            <a:pPr lvl="2"/>
            <a:r>
              <a:rPr lang="en-US" altLang="zh-TW" dirty="0" smtClean="0"/>
              <a:t>save by Date</a:t>
            </a:r>
          </a:p>
          <a:p>
            <a:pPr lvl="1"/>
            <a:r>
              <a:rPr lang="en-US" altLang="zh-TW" dirty="0" smtClean="0"/>
              <a:t>Operation record (by RDS accounts)</a:t>
            </a:r>
          </a:p>
          <a:p>
            <a:pPr lvl="1"/>
            <a:r>
              <a:rPr lang="en-US" altLang="zh-TW" dirty="0" smtClean="0"/>
              <a:t>Open service call</a:t>
            </a:r>
          </a:p>
          <a:p>
            <a:pPr lvl="1"/>
            <a:endParaRPr lang="en-US" altLang="zh-TW" dirty="0" smtClean="0"/>
          </a:p>
          <a:p>
            <a:pPr lvl="1"/>
            <a:endParaRPr lang="en-US" altLang="zh-TW" dirty="0" smtClean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856191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97260"/>
            <a:ext cx="8784976" cy="6588732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467544" y="476672"/>
            <a:ext cx="31769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FF00"/>
                </a:solidFill>
              </a:rPr>
              <a:t>Original discussion at 2016-Jan, </a:t>
            </a:r>
            <a:br>
              <a:rPr lang="en-US" altLang="zh-TW" dirty="0" smtClean="0">
                <a:solidFill>
                  <a:srgbClr val="FFFF00"/>
                </a:solidFill>
              </a:rPr>
            </a:br>
            <a:r>
              <a:rPr lang="en-US" altLang="zh-TW" dirty="0" smtClean="0">
                <a:solidFill>
                  <a:srgbClr val="FFFF00"/>
                </a:solidFill>
              </a:rPr>
              <a:t>by Thomas, Jacky, Judy.</a:t>
            </a:r>
            <a:endParaRPr lang="zh-TW" alt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00767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Directories in NAS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660204" y="1600200"/>
            <a:ext cx="6304284" cy="5069160"/>
          </a:xfrm>
        </p:spPr>
        <p:txBody>
          <a:bodyPr>
            <a:normAutofit/>
          </a:bodyPr>
          <a:lstStyle/>
          <a:p>
            <a:r>
              <a:rPr lang="en-US" altLang="zh-TW" sz="2400" dirty="0" smtClean="0"/>
              <a:t>Z:\RDS		system root directory</a:t>
            </a:r>
          </a:p>
          <a:p>
            <a:r>
              <a:rPr lang="en-US" altLang="zh-TW" sz="2400" dirty="0" smtClean="0"/>
              <a:t>Z:\RDS\RPT		report root directory</a:t>
            </a:r>
          </a:p>
          <a:p>
            <a:r>
              <a:rPr lang="en-US" altLang="zh-TW" sz="2400" dirty="0" smtClean="0"/>
              <a:t>Z:\RDS\RPT\UID	report saved by UID</a:t>
            </a:r>
          </a:p>
          <a:p>
            <a:r>
              <a:rPr lang="en-US" altLang="zh-TW" sz="2400" dirty="0" smtClean="0"/>
              <a:t>Z:\RDS\RPT\DATE	report saved by Date </a:t>
            </a:r>
          </a:p>
          <a:p>
            <a:r>
              <a:rPr lang="en-US" altLang="zh-TW" sz="2400" dirty="0" smtClean="0"/>
              <a:t>Z:\OSC		current open service call</a:t>
            </a:r>
          </a:p>
          <a:p>
            <a:r>
              <a:rPr lang="en-US" altLang="zh-TW" sz="2400" dirty="0" smtClean="0"/>
              <a:t>Z:\OSC\cDATE	closed service call</a:t>
            </a:r>
          </a:p>
          <a:p>
            <a:r>
              <a:rPr lang="en-US" altLang="zh-TW" sz="2400" dirty="0" smtClean="0"/>
              <a:t>Z:\LOG\UID		operation record (by UID)</a:t>
            </a:r>
            <a:endParaRPr lang="zh-TW" altLang="en-US" sz="24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700808"/>
            <a:ext cx="2552700" cy="424815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66457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Files Create &amp; Delete in NAS </a:t>
            </a:r>
            <a:endParaRPr lang="zh-TW" altLang="en-US" dirty="0"/>
          </a:p>
        </p:txBody>
      </p:sp>
      <p:grpSp>
        <p:nvGrpSpPr>
          <p:cNvPr id="28" name="群組 27"/>
          <p:cNvGrpSpPr/>
          <p:nvPr/>
        </p:nvGrpSpPr>
        <p:grpSpPr>
          <a:xfrm>
            <a:off x="251520" y="1556792"/>
            <a:ext cx="2592288" cy="4608512"/>
            <a:chOff x="323528" y="1556792"/>
            <a:chExt cx="2592288" cy="4608512"/>
          </a:xfrm>
        </p:grpSpPr>
        <p:sp>
          <p:nvSpPr>
            <p:cNvPr id="22" name="圓角矩形 21"/>
            <p:cNvSpPr/>
            <p:nvPr/>
          </p:nvSpPr>
          <p:spPr>
            <a:xfrm>
              <a:off x="323528" y="1556792"/>
              <a:ext cx="2592288" cy="4608512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3" name="群組 2"/>
            <p:cNvGrpSpPr/>
            <p:nvPr/>
          </p:nvGrpSpPr>
          <p:grpSpPr>
            <a:xfrm>
              <a:off x="536396" y="1700808"/>
              <a:ext cx="2088232" cy="4163949"/>
              <a:chOff x="536396" y="1700808"/>
              <a:chExt cx="2088232" cy="4163949"/>
            </a:xfrm>
          </p:grpSpPr>
          <p:grpSp>
            <p:nvGrpSpPr>
              <p:cNvPr id="4" name="群組 3"/>
              <p:cNvGrpSpPr/>
              <p:nvPr/>
            </p:nvGrpSpPr>
            <p:grpSpPr>
              <a:xfrm>
                <a:off x="683568" y="2452500"/>
                <a:ext cx="1762863" cy="1768588"/>
                <a:chOff x="683568" y="2328682"/>
                <a:chExt cx="1762863" cy="1768588"/>
              </a:xfrm>
            </p:grpSpPr>
            <p:pic>
              <p:nvPicPr>
                <p:cNvPr id="8" name="Picture 2" descr="C:\Program Files\Microsoft Office\MEDIA\CAGCAT10\j0195384.wmf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00727" y="2328682"/>
                  <a:ext cx="865919" cy="88429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9" name="Picture 2" descr="C:\Program Files\Microsoft Office\MEDIA\CAGCAT10\j0195384.wmf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580512" y="2328682"/>
                  <a:ext cx="865919" cy="88429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" name="Picture 2" descr="C:\Program Files\Microsoft Office\MEDIA\CAGCAT10\j0195384.wmf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83568" y="3212976"/>
                  <a:ext cx="865919" cy="88429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" name="Picture 2" descr="C:\Program Files\Microsoft Office\MEDIA\CAGCAT10\j0195384.wmf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563350" y="3193893"/>
                  <a:ext cx="865919" cy="88429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5" name="文字方塊 4"/>
              <p:cNvSpPr txBox="1"/>
              <p:nvPr/>
            </p:nvSpPr>
            <p:spPr>
              <a:xfrm>
                <a:off x="971600" y="1700808"/>
                <a:ext cx="122160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dirty="0" smtClean="0"/>
                  <a:t>Call-center </a:t>
                </a:r>
                <a:br>
                  <a:rPr lang="en-US" altLang="zh-TW" dirty="0" smtClean="0"/>
                </a:br>
                <a:r>
                  <a:rPr lang="en-US" altLang="zh-TW" dirty="0" smtClean="0"/>
                  <a:t>operators</a:t>
                </a:r>
                <a:endParaRPr lang="zh-TW" altLang="en-US" dirty="0"/>
              </a:p>
            </p:txBody>
          </p:sp>
          <p:sp>
            <p:nvSpPr>
              <p:cNvPr id="6" name="向下箭號 5"/>
              <p:cNvSpPr/>
              <p:nvPr/>
            </p:nvSpPr>
            <p:spPr>
              <a:xfrm>
                <a:off x="1400492" y="4332982"/>
                <a:ext cx="360040" cy="576064"/>
              </a:xfrm>
              <a:prstGeom prst="down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" name="圓角矩形 6"/>
              <p:cNvSpPr/>
              <p:nvPr/>
            </p:nvSpPr>
            <p:spPr>
              <a:xfrm>
                <a:off x="536396" y="5000661"/>
                <a:ext cx="2088232" cy="864096"/>
              </a:xfrm>
              <a:prstGeom prst="round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 smtClean="0"/>
                  <a:t>RDS program</a:t>
                </a:r>
                <a:endParaRPr lang="zh-TW" altLang="en-US" dirty="0"/>
              </a:p>
            </p:txBody>
          </p:sp>
        </p:grpSp>
      </p:grpSp>
      <p:grpSp>
        <p:nvGrpSpPr>
          <p:cNvPr id="12" name="群組 11"/>
          <p:cNvGrpSpPr/>
          <p:nvPr/>
        </p:nvGrpSpPr>
        <p:grpSpPr>
          <a:xfrm>
            <a:off x="3923929" y="3806788"/>
            <a:ext cx="1080119" cy="1638436"/>
            <a:chOff x="3707904" y="4398537"/>
            <a:chExt cx="1080119" cy="1638436"/>
          </a:xfrm>
        </p:grpSpPr>
        <p:pic>
          <p:nvPicPr>
            <p:cNvPr id="13" name="Picture 3" descr="C:\Users\Jacky\AppData\Local\Microsoft\Windows\Temporary Internet Files\Content.IE5\ZUAS6M1X\large-Blue-Database-0-16973[1].gif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31043" y="5079984"/>
              <a:ext cx="838753" cy="9569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文字方塊 13"/>
            <p:cNvSpPr txBox="1"/>
            <p:nvPr/>
          </p:nvSpPr>
          <p:spPr>
            <a:xfrm>
              <a:off x="3707904" y="4398537"/>
              <a:ext cx="108011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 smtClean="0"/>
                <a:t>NAS </a:t>
              </a:r>
            </a:p>
            <a:p>
              <a:pPr algn="ctr"/>
              <a:r>
                <a:rPr lang="en-US" altLang="zh-TW" dirty="0" smtClean="0"/>
                <a:t>Storage</a:t>
              </a:r>
              <a:endParaRPr lang="zh-TW" altLang="en-US" dirty="0"/>
            </a:p>
          </p:txBody>
        </p:sp>
      </p:grpSp>
      <p:grpSp>
        <p:nvGrpSpPr>
          <p:cNvPr id="24" name="群組 23"/>
          <p:cNvGrpSpPr/>
          <p:nvPr/>
        </p:nvGrpSpPr>
        <p:grpSpPr>
          <a:xfrm>
            <a:off x="5581453" y="2350333"/>
            <a:ext cx="3455043" cy="2518827"/>
            <a:chOff x="5581453" y="2350333"/>
            <a:chExt cx="3455043" cy="2518827"/>
          </a:xfrm>
        </p:grpSpPr>
        <p:grpSp>
          <p:nvGrpSpPr>
            <p:cNvPr id="15" name="群組 14"/>
            <p:cNvGrpSpPr/>
            <p:nvPr/>
          </p:nvGrpSpPr>
          <p:grpSpPr>
            <a:xfrm>
              <a:off x="6958516" y="2350333"/>
              <a:ext cx="2077980" cy="956989"/>
              <a:chOff x="4788024" y="5805264"/>
              <a:chExt cx="2077980" cy="956989"/>
            </a:xfrm>
          </p:grpSpPr>
          <p:pic>
            <p:nvPicPr>
              <p:cNvPr id="16" name="Picture 3" descr="C:\Users\Jacky\AppData\Local\Microsoft\Windows\Temporary Internet Files\Content.IE5\ZUAS6M1X\large-Blue-Database-0-16973[1].gif"/>
              <p:cNvPicPr>
                <a:picLocks noChangeAspect="1" noChangeArrowheads="1"/>
              </p:cNvPicPr>
              <p:nvPr/>
            </p:nvPicPr>
            <p:blipFill>
              <a:blip r:embed="rId3" cstate="print">
                <a:duotone>
                  <a:prstClr val="black"/>
                  <a:schemeClr val="accent3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88024" y="5805264"/>
                <a:ext cx="838753" cy="9569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7" name="文字方塊 16"/>
              <p:cNvSpPr txBox="1"/>
              <p:nvPr/>
            </p:nvSpPr>
            <p:spPr>
              <a:xfrm>
                <a:off x="5631617" y="5904121"/>
                <a:ext cx="123438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dirty="0" smtClean="0"/>
                  <a:t>Company  </a:t>
                </a:r>
                <a:endParaRPr lang="en-US" altLang="zh-TW" dirty="0" smtClean="0"/>
              </a:p>
              <a:p>
                <a:r>
                  <a:rPr lang="en-US" altLang="zh-TW" dirty="0" smtClean="0"/>
                  <a:t>Service </a:t>
                </a:r>
                <a:r>
                  <a:rPr lang="en-US" altLang="zh-TW" dirty="0" smtClean="0"/>
                  <a:t>DB</a:t>
                </a:r>
                <a:endParaRPr lang="zh-TW" altLang="en-US" dirty="0"/>
              </a:p>
            </p:txBody>
          </p:sp>
        </p:grpSp>
        <p:grpSp>
          <p:nvGrpSpPr>
            <p:cNvPr id="18" name="群組 17"/>
            <p:cNvGrpSpPr/>
            <p:nvPr/>
          </p:nvGrpSpPr>
          <p:grpSpPr>
            <a:xfrm>
              <a:off x="6598476" y="3070413"/>
              <a:ext cx="2304256" cy="956989"/>
              <a:chOff x="4788024" y="5805264"/>
              <a:chExt cx="2408995" cy="956989"/>
            </a:xfrm>
          </p:grpSpPr>
          <p:pic>
            <p:nvPicPr>
              <p:cNvPr id="19" name="Picture 3" descr="C:\Users\Jacky\AppData\Local\Microsoft\Windows\Temporary Internet Files\Content.IE5\ZUAS6M1X\large-Blue-Database-0-16973[1].gif"/>
              <p:cNvPicPr>
                <a:picLocks noChangeAspect="1" noChangeArrowheads="1"/>
              </p:cNvPicPr>
              <p:nvPr/>
            </p:nvPicPr>
            <p:blipFill>
              <a:blip r:embed="rId4" cstate="print">
                <a:duotone>
                  <a:prstClr val="black"/>
                  <a:schemeClr val="accent3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88024" y="5805264"/>
                <a:ext cx="838753" cy="9569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0" name="文字方塊 19"/>
              <p:cNvSpPr txBox="1"/>
              <p:nvPr/>
            </p:nvSpPr>
            <p:spPr>
              <a:xfrm>
                <a:off x="5631617" y="5904121"/>
                <a:ext cx="156540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dirty="0" smtClean="0"/>
                  <a:t>Company </a:t>
                </a:r>
                <a:endParaRPr lang="en-US" altLang="zh-TW" dirty="0" smtClean="0"/>
              </a:p>
              <a:p>
                <a:r>
                  <a:rPr lang="en-US" altLang="zh-TW" dirty="0" smtClean="0"/>
                  <a:t>Customer </a:t>
                </a:r>
                <a:r>
                  <a:rPr lang="en-US" altLang="zh-TW" dirty="0" smtClean="0"/>
                  <a:t>DB</a:t>
                </a:r>
                <a:endParaRPr lang="zh-TW" altLang="en-US" dirty="0"/>
              </a:p>
            </p:txBody>
          </p:sp>
        </p:grpSp>
        <p:pic>
          <p:nvPicPr>
            <p:cNvPr id="21" name="圖片 2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81453" y="2674951"/>
              <a:ext cx="1823665" cy="1934190"/>
            </a:xfrm>
            <a:prstGeom prst="rect">
              <a:avLst/>
            </a:prstGeom>
          </p:spPr>
        </p:pic>
        <p:sp>
          <p:nvSpPr>
            <p:cNvPr id="23" name="文字方塊 22"/>
            <p:cNvSpPr txBox="1"/>
            <p:nvPr/>
          </p:nvSpPr>
          <p:spPr>
            <a:xfrm>
              <a:off x="6229525" y="4499828"/>
              <a:ext cx="5453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MIS</a:t>
              </a:r>
              <a:endParaRPr lang="zh-TW" altLang="en-US" dirty="0"/>
            </a:p>
          </p:txBody>
        </p:sp>
      </p:grpSp>
      <p:sp>
        <p:nvSpPr>
          <p:cNvPr id="25" name="圓角矩形 24"/>
          <p:cNvSpPr/>
          <p:nvPr/>
        </p:nvSpPr>
        <p:spPr>
          <a:xfrm>
            <a:off x="6081748" y="1455602"/>
            <a:ext cx="2820984" cy="460851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弧形箭號 (下彎) 25"/>
          <p:cNvSpPr/>
          <p:nvPr/>
        </p:nvSpPr>
        <p:spPr>
          <a:xfrm>
            <a:off x="2843808" y="3014700"/>
            <a:ext cx="1440160" cy="804854"/>
          </a:xfrm>
          <a:prstGeom prst="curvedDown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9" name="弧形箭號 (下彎) 28"/>
          <p:cNvSpPr/>
          <p:nvPr/>
        </p:nvSpPr>
        <p:spPr>
          <a:xfrm>
            <a:off x="4732266" y="3039973"/>
            <a:ext cx="1440160" cy="804854"/>
          </a:xfrm>
          <a:prstGeom prst="curvedDownArrow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30" name="文字方塊 29"/>
          <p:cNvSpPr txBox="1"/>
          <p:nvPr/>
        </p:nvSpPr>
        <p:spPr>
          <a:xfrm>
            <a:off x="2843808" y="2204864"/>
            <a:ext cx="12032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 smtClean="0"/>
              <a:t>Create </a:t>
            </a:r>
          </a:p>
          <a:p>
            <a:r>
              <a:rPr lang="en-US" altLang="zh-TW" sz="2400" b="1" dirty="0" smtClean="0"/>
              <a:t>Only!</a:t>
            </a:r>
            <a:endParaRPr lang="zh-TW" altLang="en-US" sz="2400" b="1" dirty="0"/>
          </a:p>
        </p:txBody>
      </p:sp>
      <p:sp>
        <p:nvSpPr>
          <p:cNvPr id="31" name="文字方塊 30"/>
          <p:cNvSpPr txBox="1"/>
          <p:nvPr/>
        </p:nvSpPr>
        <p:spPr>
          <a:xfrm>
            <a:off x="4732266" y="1844824"/>
            <a:ext cx="13172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 smtClean="0"/>
              <a:t>Process then Delete !</a:t>
            </a:r>
          </a:p>
        </p:txBody>
      </p:sp>
    </p:spTree>
    <p:extLst>
      <p:ext uri="{BB962C8B-B14F-4D97-AF65-F5344CB8AC3E}">
        <p14:creationId xmlns:p14="http://schemas.microsoft.com/office/powerpoint/2010/main" val="39470113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RDS program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008591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Content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Architecture Background</a:t>
            </a:r>
          </a:p>
          <a:p>
            <a:r>
              <a:rPr lang="en-US" altLang="zh-TW" dirty="0" smtClean="0"/>
              <a:t>System Concept</a:t>
            </a:r>
          </a:p>
          <a:p>
            <a:r>
              <a:rPr lang="en-US" altLang="zh-TW" dirty="0" smtClean="0"/>
              <a:t>Program </a:t>
            </a:r>
            <a:r>
              <a:rPr lang="en-US" altLang="zh-TW" dirty="0" smtClean="0"/>
              <a:t>Overview</a:t>
            </a:r>
          </a:p>
          <a:p>
            <a:r>
              <a:rPr lang="en-US" altLang="zh-TW" dirty="0" smtClean="0"/>
              <a:t>RDS Program</a:t>
            </a:r>
          </a:p>
          <a:p>
            <a:r>
              <a:rPr lang="en-US" altLang="zh-TW" dirty="0" smtClean="0"/>
              <a:t>RDS-admin Program</a:t>
            </a:r>
            <a:endParaRPr lang="en-US" altLang="zh-TW" dirty="0" smtClean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236187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RDS (1) : Login</a:t>
            </a:r>
            <a:endParaRPr lang="zh-TW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2348880"/>
            <a:ext cx="2833688" cy="240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743836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340768"/>
            <a:ext cx="6707505" cy="546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RDS (2) : Main</a:t>
            </a:r>
            <a:endParaRPr lang="zh-TW" altLang="en-US" dirty="0"/>
          </a:p>
        </p:txBody>
      </p:sp>
      <p:cxnSp>
        <p:nvCxnSpPr>
          <p:cNvPr id="4" name="直線單箭頭接點 3"/>
          <p:cNvCxnSpPr/>
          <p:nvPr/>
        </p:nvCxnSpPr>
        <p:spPr>
          <a:xfrm flipH="1" flipV="1">
            <a:off x="1331640" y="1844824"/>
            <a:ext cx="5904656" cy="792088"/>
          </a:xfrm>
          <a:prstGeom prst="straightConnector1">
            <a:avLst/>
          </a:prstGeom>
          <a:ln w="222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字方塊 4"/>
          <p:cNvSpPr txBox="1"/>
          <p:nvPr/>
        </p:nvSpPr>
        <p:spPr>
          <a:xfrm>
            <a:off x="7452320" y="2564904"/>
            <a:ext cx="1085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Input UID</a:t>
            </a:r>
            <a:endParaRPr lang="zh-TW" altLang="en-US" dirty="0"/>
          </a:p>
        </p:txBody>
      </p:sp>
      <p:grpSp>
        <p:nvGrpSpPr>
          <p:cNvPr id="8" name="群組 7"/>
          <p:cNvGrpSpPr/>
          <p:nvPr/>
        </p:nvGrpSpPr>
        <p:grpSpPr>
          <a:xfrm>
            <a:off x="5436096" y="3650282"/>
            <a:ext cx="3168352" cy="2947070"/>
            <a:chOff x="5436096" y="3650282"/>
            <a:chExt cx="3168352" cy="2947070"/>
          </a:xfrm>
        </p:grpSpPr>
        <p:sp>
          <p:nvSpPr>
            <p:cNvPr id="3" name="圓角矩形 2"/>
            <p:cNvSpPr/>
            <p:nvPr/>
          </p:nvSpPr>
          <p:spPr>
            <a:xfrm>
              <a:off x="5436096" y="3650282"/>
              <a:ext cx="3168352" cy="2947070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80112" y="4074443"/>
              <a:ext cx="2874645" cy="2343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文字方塊 6"/>
            <p:cNvSpPr txBox="1"/>
            <p:nvPr/>
          </p:nvSpPr>
          <p:spPr>
            <a:xfrm>
              <a:off x="6045533" y="3705111"/>
              <a:ext cx="19752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If connect ion fail…</a:t>
              </a:r>
              <a:endParaRPr lang="zh-TW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0709839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RDS (3) : Connected </a:t>
            </a:r>
            <a:endParaRPr lang="zh-TW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346026"/>
            <a:ext cx="6707505" cy="546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直線單箭頭接點 6"/>
          <p:cNvCxnSpPr/>
          <p:nvPr/>
        </p:nvCxnSpPr>
        <p:spPr>
          <a:xfrm flipH="1" flipV="1">
            <a:off x="4139952" y="1844824"/>
            <a:ext cx="3096344" cy="792088"/>
          </a:xfrm>
          <a:prstGeom prst="straightConnector1">
            <a:avLst/>
          </a:prstGeom>
          <a:ln w="222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方塊 7"/>
          <p:cNvSpPr txBox="1"/>
          <p:nvPr/>
        </p:nvSpPr>
        <p:spPr>
          <a:xfrm>
            <a:off x="6815009" y="2708920"/>
            <a:ext cx="23651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If this UID </a:t>
            </a:r>
          </a:p>
          <a:p>
            <a:r>
              <a:rPr lang="en-US" altLang="zh-TW" dirty="0" smtClean="0"/>
              <a:t>had connecting history,</a:t>
            </a:r>
          </a:p>
          <a:p>
            <a:r>
              <a:rPr lang="en-US" altLang="zh-TW" dirty="0" smtClean="0"/>
              <a:t>Auto-shows basic Info.</a:t>
            </a:r>
            <a:endParaRPr lang="zh-TW" altLang="en-US" dirty="0"/>
          </a:p>
        </p:txBody>
      </p:sp>
      <p:cxnSp>
        <p:nvCxnSpPr>
          <p:cNvPr id="10" name="直線單箭頭接點 9"/>
          <p:cNvCxnSpPr/>
          <p:nvPr/>
        </p:nvCxnSpPr>
        <p:spPr>
          <a:xfrm flipH="1">
            <a:off x="5004048" y="3861048"/>
            <a:ext cx="1944216" cy="0"/>
          </a:xfrm>
          <a:prstGeom prst="straightConnector1">
            <a:avLst/>
          </a:prstGeom>
          <a:ln w="222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/>
          <p:cNvSpPr txBox="1"/>
          <p:nvPr/>
        </p:nvSpPr>
        <p:spPr>
          <a:xfrm>
            <a:off x="6804248" y="3861048"/>
            <a:ext cx="24091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Auto-show information</a:t>
            </a:r>
          </a:p>
          <a:p>
            <a:r>
              <a:rPr lang="en-US" altLang="zh-TW" dirty="0" smtClean="0"/>
              <a:t>Related to current Error</a:t>
            </a:r>
            <a:endParaRPr lang="zh-TW" altLang="en-US" dirty="0"/>
          </a:p>
        </p:txBody>
      </p:sp>
      <p:grpSp>
        <p:nvGrpSpPr>
          <p:cNvPr id="4" name="群組 3"/>
          <p:cNvGrpSpPr/>
          <p:nvPr/>
        </p:nvGrpSpPr>
        <p:grpSpPr>
          <a:xfrm>
            <a:off x="5148064" y="5445224"/>
            <a:ext cx="2664296" cy="864096"/>
            <a:chOff x="4932040" y="404664"/>
            <a:chExt cx="2664296" cy="864096"/>
          </a:xfrm>
        </p:grpSpPr>
        <p:sp>
          <p:nvSpPr>
            <p:cNvPr id="3" name="圓角矩形 2"/>
            <p:cNvSpPr/>
            <p:nvPr/>
          </p:nvSpPr>
          <p:spPr>
            <a:xfrm>
              <a:off x="4932040" y="404664"/>
              <a:ext cx="2664296" cy="864096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76056" y="548680"/>
              <a:ext cx="2366963" cy="5934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" name="圓角矩形 4"/>
          <p:cNvSpPr/>
          <p:nvPr/>
        </p:nvSpPr>
        <p:spPr>
          <a:xfrm>
            <a:off x="1691680" y="5157192"/>
            <a:ext cx="1944216" cy="72008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直線單箭頭接點 8"/>
          <p:cNvCxnSpPr/>
          <p:nvPr/>
        </p:nvCxnSpPr>
        <p:spPr>
          <a:xfrm>
            <a:off x="3635896" y="5733256"/>
            <a:ext cx="1512168" cy="0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字方塊 10"/>
          <p:cNvSpPr txBox="1"/>
          <p:nvPr/>
        </p:nvSpPr>
        <p:spPr>
          <a:xfrm>
            <a:off x="1691680" y="5867980"/>
            <a:ext cx="187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High-end model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5220072" y="6237312"/>
            <a:ext cx="187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Low-end model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3563888" y="5733256"/>
            <a:ext cx="18722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 smtClean="0">
                <a:solidFill>
                  <a:srgbClr val="FF0000"/>
                </a:solidFill>
              </a:rPr>
              <a:t>Auto detect &amp; show..</a:t>
            </a:r>
            <a:endParaRPr lang="zh-TW" altLang="en-US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93519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RDS (4) : </a:t>
            </a:r>
            <a:r>
              <a:rPr lang="en-US" altLang="zh-TW" dirty="0"/>
              <a:t>C</a:t>
            </a:r>
            <a:r>
              <a:rPr lang="en-US" altLang="zh-TW" dirty="0" smtClean="0"/>
              <a:t>hange Filter Schedule </a:t>
            </a:r>
            <a:endParaRPr lang="zh-TW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745" y="1340768"/>
            <a:ext cx="6687503" cy="54540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圓角矩形 2"/>
          <p:cNvSpPr/>
          <p:nvPr/>
        </p:nvSpPr>
        <p:spPr>
          <a:xfrm>
            <a:off x="7164288" y="116632"/>
            <a:ext cx="1872208" cy="432048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High-end Model</a:t>
            </a:r>
            <a:endParaRPr lang="zh-TW" altLang="en-US" dirty="0"/>
          </a:p>
        </p:txBody>
      </p:sp>
      <p:sp>
        <p:nvSpPr>
          <p:cNvPr id="5" name="圓角矩形 4"/>
          <p:cNvSpPr/>
          <p:nvPr/>
        </p:nvSpPr>
        <p:spPr>
          <a:xfrm>
            <a:off x="1763688" y="4941168"/>
            <a:ext cx="2088232" cy="10801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1691680" y="6011996"/>
            <a:ext cx="187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When ECO is off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6228184" y="6164396"/>
            <a:ext cx="187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When ECO is on</a:t>
            </a:r>
            <a:endParaRPr lang="zh-TW" altLang="en-US" dirty="0">
              <a:solidFill>
                <a:srgbClr val="FF0000"/>
              </a:solidFill>
            </a:endParaRPr>
          </a:p>
        </p:txBody>
      </p:sp>
      <p:grpSp>
        <p:nvGrpSpPr>
          <p:cNvPr id="9" name="群組 8"/>
          <p:cNvGrpSpPr/>
          <p:nvPr/>
        </p:nvGrpSpPr>
        <p:grpSpPr>
          <a:xfrm>
            <a:off x="5868144" y="3901698"/>
            <a:ext cx="3275856" cy="2335614"/>
            <a:chOff x="5868144" y="3901698"/>
            <a:chExt cx="3275856" cy="2335614"/>
          </a:xfrm>
        </p:grpSpPr>
        <p:sp>
          <p:nvSpPr>
            <p:cNvPr id="4" name="圓角矩形 3"/>
            <p:cNvSpPr/>
            <p:nvPr/>
          </p:nvSpPr>
          <p:spPr>
            <a:xfrm>
              <a:off x="5868144" y="3901698"/>
              <a:ext cx="3275856" cy="2335614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8" name="Picture 2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153" t="46848" r="41523" b="17757"/>
            <a:stretch/>
          </p:blipFill>
          <p:spPr bwMode="auto">
            <a:xfrm>
              <a:off x="6084168" y="4111277"/>
              <a:ext cx="2838894" cy="1935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0189857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RDS (5) : </a:t>
            </a:r>
            <a:r>
              <a:rPr lang="en-US" altLang="zh-TW" dirty="0"/>
              <a:t>C</a:t>
            </a:r>
            <a:r>
              <a:rPr lang="en-US" altLang="zh-TW" dirty="0" smtClean="0"/>
              <a:t>hange Filter Schedule </a:t>
            </a:r>
            <a:endParaRPr lang="zh-TW" alt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7549" y="1340768"/>
            <a:ext cx="6680835" cy="54473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圓角矩形 5"/>
          <p:cNvSpPr/>
          <p:nvPr/>
        </p:nvSpPr>
        <p:spPr>
          <a:xfrm>
            <a:off x="7164288" y="116632"/>
            <a:ext cx="1872208" cy="432048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Low-end Model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761138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RDS (6) : Change Date/Time</a:t>
            </a:r>
            <a:endParaRPr lang="zh-TW" alt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6863" y="1268760"/>
            <a:ext cx="6707505" cy="54740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237488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RDS (7) : Dynamic Show Error Info.</a:t>
            </a:r>
            <a:endParaRPr lang="zh-TW" alt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43" y="1268760"/>
            <a:ext cx="6707505" cy="546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直線單箭頭接點 4"/>
          <p:cNvCxnSpPr/>
          <p:nvPr/>
        </p:nvCxnSpPr>
        <p:spPr>
          <a:xfrm flipH="1">
            <a:off x="2267745" y="1844824"/>
            <a:ext cx="4680519" cy="1152128"/>
          </a:xfrm>
          <a:prstGeom prst="straightConnector1">
            <a:avLst/>
          </a:prstGeom>
          <a:ln w="222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字方塊 5"/>
          <p:cNvSpPr txBox="1"/>
          <p:nvPr/>
        </p:nvSpPr>
        <p:spPr>
          <a:xfrm>
            <a:off x="6715157" y="1268760"/>
            <a:ext cx="19647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Green color:</a:t>
            </a:r>
          </a:p>
          <a:p>
            <a:r>
              <a:rPr lang="en-US" altLang="zh-TW" dirty="0" smtClean="0"/>
              <a:t>Message, not Error</a:t>
            </a:r>
          </a:p>
        </p:txBody>
      </p:sp>
      <p:cxnSp>
        <p:nvCxnSpPr>
          <p:cNvPr id="9" name="直線單箭頭接點 8"/>
          <p:cNvCxnSpPr>
            <a:stCxn id="10" idx="1"/>
          </p:cNvCxnSpPr>
          <p:nvPr/>
        </p:nvCxnSpPr>
        <p:spPr>
          <a:xfrm flipH="1">
            <a:off x="3995936" y="2821578"/>
            <a:ext cx="2736304" cy="184666"/>
          </a:xfrm>
          <a:prstGeom prst="straightConnector1">
            <a:avLst/>
          </a:prstGeom>
          <a:ln w="222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9"/>
          <p:cNvSpPr txBox="1"/>
          <p:nvPr/>
        </p:nvSpPr>
        <p:spPr>
          <a:xfrm>
            <a:off x="6732240" y="2636912"/>
            <a:ext cx="1707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Red color:</a:t>
            </a:r>
            <a:r>
              <a:rPr lang="en-US" altLang="zh-TW" dirty="0"/>
              <a:t>  </a:t>
            </a:r>
            <a:r>
              <a:rPr lang="en-US" altLang="zh-TW" dirty="0" smtClean="0"/>
              <a:t>Error</a:t>
            </a:r>
          </a:p>
        </p:txBody>
      </p:sp>
      <p:cxnSp>
        <p:nvCxnSpPr>
          <p:cNvPr id="13" name="直線單箭頭接點 12"/>
          <p:cNvCxnSpPr>
            <a:stCxn id="14" idx="1"/>
          </p:cNvCxnSpPr>
          <p:nvPr/>
        </p:nvCxnSpPr>
        <p:spPr>
          <a:xfrm flipH="1">
            <a:off x="5002063" y="3818657"/>
            <a:ext cx="1802186" cy="368444"/>
          </a:xfrm>
          <a:prstGeom prst="straightConnector1">
            <a:avLst/>
          </a:prstGeom>
          <a:ln w="222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/>
          <p:cNvSpPr txBox="1"/>
          <p:nvPr/>
        </p:nvSpPr>
        <p:spPr>
          <a:xfrm>
            <a:off x="6804249" y="3356992"/>
            <a:ext cx="22322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Newly display </a:t>
            </a:r>
          </a:p>
          <a:p>
            <a:r>
              <a:rPr lang="en-US" altLang="zh-TW" dirty="0" smtClean="0"/>
              <a:t>two part of info.  (LOKP. FSO)</a:t>
            </a:r>
          </a:p>
        </p:txBody>
      </p:sp>
    </p:spTree>
    <p:extLst>
      <p:ext uri="{BB962C8B-B14F-4D97-AF65-F5344CB8AC3E}">
        <p14:creationId xmlns:p14="http://schemas.microsoft.com/office/powerpoint/2010/main" val="34307485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RDS(8): Error Messages </a:t>
            </a:r>
            <a:endParaRPr lang="zh-TW" alt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94" y="1628800"/>
            <a:ext cx="6137910" cy="46920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字方塊 3"/>
          <p:cNvSpPr txBox="1"/>
          <p:nvPr/>
        </p:nvSpPr>
        <p:spPr>
          <a:xfrm>
            <a:off x="6228184" y="1844824"/>
            <a:ext cx="237250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Take some time to get </a:t>
            </a:r>
          </a:p>
          <a:p>
            <a:r>
              <a:rPr lang="en-US" altLang="zh-TW" dirty="0" smtClean="0"/>
              <a:t>max 50 recorded Errors</a:t>
            </a:r>
          </a:p>
          <a:p>
            <a:r>
              <a:rPr lang="en-US" altLang="zh-TW" dirty="0" smtClean="0"/>
              <a:t>Which stored in  SPA</a:t>
            </a:r>
          </a:p>
        </p:txBody>
      </p:sp>
      <p:cxnSp>
        <p:nvCxnSpPr>
          <p:cNvPr id="5" name="直線單箭頭接點 4"/>
          <p:cNvCxnSpPr>
            <a:stCxn id="6" idx="1"/>
          </p:cNvCxnSpPr>
          <p:nvPr/>
        </p:nvCxnSpPr>
        <p:spPr>
          <a:xfrm flipH="1" flipV="1">
            <a:off x="2339753" y="3284988"/>
            <a:ext cx="3960440" cy="323162"/>
          </a:xfrm>
          <a:prstGeom prst="straightConnector1">
            <a:avLst/>
          </a:prstGeom>
          <a:ln w="222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字方塊 5"/>
          <p:cNvSpPr txBox="1"/>
          <p:nvPr/>
        </p:nvSpPr>
        <p:spPr>
          <a:xfrm>
            <a:off x="6300193" y="3284984"/>
            <a:ext cx="24482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Current Error</a:t>
            </a:r>
          </a:p>
          <a:p>
            <a:r>
              <a:rPr lang="en-US" altLang="zh-TW" dirty="0" smtClean="0"/>
              <a:t>Don’t has End Time</a:t>
            </a:r>
          </a:p>
        </p:txBody>
      </p:sp>
    </p:spTree>
    <p:extLst>
      <p:ext uri="{BB962C8B-B14F-4D97-AF65-F5344CB8AC3E}">
        <p14:creationId xmlns:p14="http://schemas.microsoft.com/office/powerpoint/2010/main" val="8209817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RDS(9) Auto-Diagnosis Start</a:t>
            </a:r>
            <a:endParaRPr lang="zh-TW" alt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1448519"/>
            <a:ext cx="6228398" cy="5076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" name="直線單箭頭接點 3"/>
          <p:cNvCxnSpPr>
            <a:stCxn id="5" idx="1"/>
          </p:cNvCxnSpPr>
          <p:nvPr/>
        </p:nvCxnSpPr>
        <p:spPr>
          <a:xfrm flipH="1">
            <a:off x="1403649" y="1802429"/>
            <a:ext cx="4915282" cy="690467"/>
          </a:xfrm>
          <a:prstGeom prst="straightConnector1">
            <a:avLst/>
          </a:prstGeom>
          <a:ln w="222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字方塊 4"/>
          <p:cNvSpPr txBox="1"/>
          <p:nvPr/>
        </p:nvSpPr>
        <p:spPr>
          <a:xfrm>
            <a:off x="6318931" y="1340764"/>
            <a:ext cx="27175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Press Button,</a:t>
            </a:r>
          </a:p>
          <a:p>
            <a:r>
              <a:rPr lang="en-US" altLang="zh-TW" dirty="0" smtClean="0"/>
              <a:t>Will Light-on when doing Auto </a:t>
            </a:r>
            <a:r>
              <a:rPr lang="en-US" altLang="zh-TW" dirty="0"/>
              <a:t>D</a:t>
            </a:r>
            <a:r>
              <a:rPr lang="en-US" altLang="zh-TW" dirty="0" smtClean="0"/>
              <a:t>iagnosis </a:t>
            </a:r>
          </a:p>
        </p:txBody>
      </p:sp>
      <p:cxnSp>
        <p:nvCxnSpPr>
          <p:cNvPr id="8" name="直線單箭頭接點 7"/>
          <p:cNvCxnSpPr>
            <a:stCxn id="9" idx="1"/>
          </p:cNvCxnSpPr>
          <p:nvPr/>
        </p:nvCxnSpPr>
        <p:spPr>
          <a:xfrm flipH="1">
            <a:off x="4427985" y="5373216"/>
            <a:ext cx="1890946" cy="461665"/>
          </a:xfrm>
          <a:prstGeom prst="straightConnector1">
            <a:avLst/>
          </a:prstGeom>
          <a:ln w="222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/>
          <p:cNvSpPr txBox="1"/>
          <p:nvPr/>
        </p:nvSpPr>
        <p:spPr>
          <a:xfrm>
            <a:off x="6318931" y="4911551"/>
            <a:ext cx="27175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Auto-Diagnosis messages </a:t>
            </a:r>
          </a:p>
          <a:p>
            <a:r>
              <a:rPr lang="en-US" altLang="zh-TW" dirty="0" smtClean="0"/>
              <a:t>And if errors changed message (ORG.= LOKP,FSO)</a:t>
            </a:r>
          </a:p>
        </p:txBody>
      </p:sp>
    </p:spTree>
    <p:extLst>
      <p:ext uri="{BB962C8B-B14F-4D97-AF65-F5344CB8AC3E}">
        <p14:creationId xmlns:p14="http://schemas.microsoft.com/office/powerpoint/2010/main" val="35725150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RDS(10) Auto-Diagnosis Finished</a:t>
            </a:r>
            <a:endParaRPr lang="zh-TW" alt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1340768"/>
            <a:ext cx="6228398" cy="5076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" name="直線單箭頭接點 3"/>
          <p:cNvCxnSpPr>
            <a:stCxn id="5" idx="1"/>
          </p:cNvCxnSpPr>
          <p:nvPr/>
        </p:nvCxnSpPr>
        <p:spPr>
          <a:xfrm flipH="1">
            <a:off x="971601" y="1663930"/>
            <a:ext cx="5347330" cy="684950"/>
          </a:xfrm>
          <a:prstGeom prst="straightConnector1">
            <a:avLst/>
          </a:prstGeom>
          <a:ln w="222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字方塊 4"/>
          <p:cNvSpPr txBox="1"/>
          <p:nvPr/>
        </p:nvSpPr>
        <p:spPr>
          <a:xfrm>
            <a:off x="6318931" y="1340764"/>
            <a:ext cx="24482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After finished,</a:t>
            </a:r>
          </a:p>
          <a:p>
            <a:r>
              <a:rPr lang="en-US" altLang="zh-TW" dirty="0" smtClean="0"/>
              <a:t>The button will Light-On</a:t>
            </a:r>
          </a:p>
        </p:txBody>
      </p:sp>
      <p:cxnSp>
        <p:nvCxnSpPr>
          <p:cNvPr id="7" name="直線單箭頭接點 6"/>
          <p:cNvCxnSpPr>
            <a:stCxn id="8" idx="1"/>
          </p:cNvCxnSpPr>
          <p:nvPr/>
        </p:nvCxnSpPr>
        <p:spPr>
          <a:xfrm flipH="1">
            <a:off x="4427985" y="5421124"/>
            <a:ext cx="1890946" cy="600164"/>
          </a:xfrm>
          <a:prstGeom prst="straightConnector1">
            <a:avLst/>
          </a:prstGeom>
          <a:ln w="222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方塊 7"/>
          <p:cNvSpPr txBox="1"/>
          <p:nvPr/>
        </p:nvSpPr>
        <p:spPr>
          <a:xfrm>
            <a:off x="6318931" y="5097958"/>
            <a:ext cx="27175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Auto-Diagnosis finished message</a:t>
            </a:r>
          </a:p>
        </p:txBody>
      </p:sp>
    </p:spTree>
    <p:extLst>
      <p:ext uri="{BB962C8B-B14F-4D97-AF65-F5344CB8AC3E}">
        <p14:creationId xmlns:p14="http://schemas.microsoft.com/office/powerpoint/2010/main" val="22104296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Architecture Background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936473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RDS(11) Produce Service Call No.</a:t>
            </a:r>
            <a:endParaRPr lang="zh-TW" alt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94" y="1448519"/>
            <a:ext cx="6228398" cy="5076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" name="直線單箭頭接點 3"/>
          <p:cNvCxnSpPr>
            <a:stCxn id="5" idx="1"/>
          </p:cNvCxnSpPr>
          <p:nvPr/>
        </p:nvCxnSpPr>
        <p:spPr>
          <a:xfrm flipH="1">
            <a:off x="1547665" y="5421124"/>
            <a:ext cx="4771266" cy="816188"/>
          </a:xfrm>
          <a:prstGeom prst="straightConnector1">
            <a:avLst/>
          </a:prstGeom>
          <a:ln w="222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字方塊 4"/>
          <p:cNvSpPr txBox="1"/>
          <p:nvPr/>
        </p:nvSpPr>
        <p:spPr>
          <a:xfrm>
            <a:off x="6318931" y="5097958"/>
            <a:ext cx="27175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After it produced.</a:t>
            </a:r>
          </a:p>
          <a:p>
            <a:r>
              <a:rPr lang="en-US" altLang="zh-TW" dirty="0" smtClean="0"/>
              <a:t>The button will Light-On</a:t>
            </a:r>
          </a:p>
        </p:txBody>
      </p:sp>
      <p:cxnSp>
        <p:nvCxnSpPr>
          <p:cNvPr id="7" name="直線單箭頭接點 6"/>
          <p:cNvCxnSpPr>
            <a:stCxn id="8" idx="1"/>
          </p:cNvCxnSpPr>
          <p:nvPr/>
        </p:nvCxnSpPr>
        <p:spPr>
          <a:xfrm flipH="1" flipV="1">
            <a:off x="5508105" y="4077073"/>
            <a:ext cx="810826" cy="179149"/>
          </a:xfrm>
          <a:prstGeom prst="straightConnector1">
            <a:avLst/>
          </a:prstGeom>
          <a:ln w="222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方塊 7"/>
          <p:cNvSpPr txBox="1"/>
          <p:nvPr/>
        </p:nvSpPr>
        <p:spPr>
          <a:xfrm>
            <a:off x="6318931" y="3933056"/>
            <a:ext cx="27175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Press Button, Service Call Info. show here</a:t>
            </a:r>
          </a:p>
        </p:txBody>
      </p:sp>
    </p:spTree>
    <p:extLst>
      <p:ext uri="{BB962C8B-B14F-4D97-AF65-F5344CB8AC3E}">
        <p14:creationId xmlns:p14="http://schemas.microsoft.com/office/powerpoint/2010/main" val="2630977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RDS(12) SC No. Encoding</a:t>
            </a:r>
            <a:endParaRPr lang="zh-TW" altLang="en-US" dirty="0"/>
          </a:p>
        </p:txBody>
      </p:sp>
      <p:sp>
        <p:nvSpPr>
          <p:cNvPr id="3" name="書卷 (水平) 2"/>
          <p:cNvSpPr/>
          <p:nvPr/>
        </p:nvSpPr>
        <p:spPr>
          <a:xfrm>
            <a:off x="755576" y="1052736"/>
            <a:ext cx="7272808" cy="5688632"/>
          </a:xfrm>
          <a:prstGeom prst="horizontalScroll">
            <a:avLst>
              <a:gd name="adj" fmla="val 7125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CA" altLang="zh-TW" sz="1600" dirty="0"/>
              <a:t>UID = DLCT2SZP6WUAUNPPMX6J</a:t>
            </a:r>
          </a:p>
          <a:p>
            <a:endParaRPr lang="en-US" altLang="zh-TW" sz="1600" dirty="0" smtClean="0"/>
          </a:p>
          <a:p>
            <a:r>
              <a:rPr lang="en-US" altLang="zh-TW" sz="1600" dirty="0" smtClean="0"/>
              <a:t>Report</a:t>
            </a:r>
            <a:r>
              <a:rPr lang="zh-TW" altLang="en-US" sz="1600" dirty="0" smtClean="0"/>
              <a:t> </a:t>
            </a:r>
            <a:r>
              <a:rPr lang="zh-TW" altLang="en-US" sz="1600" dirty="0"/>
              <a:t>編碼原則</a:t>
            </a:r>
            <a:r>
              <a:rPr lang="en-US" altLang="zh-TW" sz="1600" dirty="0"/>
              <a:t>:</a:t>
            </a:r>
            <a:r>
              <a:rPr lang="zh-TW" altLang="en-US" sz="1600" dirty="0"/>
              <a:t> </a:t>
            </a:r>
            <a:r>
              <a:rPr lang="en-US" altLang="zh-TW" sz="1600" b="1" dirty="0" smtClean="0"/>
              <a:t>UID</a:t>
            </a:r>
            <a:r>
              <a:rPr lang="zh-TW" altLang="en-US" sz="1600" b="1" dirty="0" smtClean="0"/>
              <a:t>號碼 </a:t>
            </a:r>
            <a:r>
              <a:rPr lang="en-US" altLang="zh-TW" sz="1600" b="1" dirty="0"/>
              <a:t>+</a:t>
            </a:r>
            <a:r>
              <a:rPr lang="zh-TW" altLang="en-US" sz="1600" b="1" dirty="0"/>
              <a:t> 日期</a:t>
            </a:r>
            <a:r>
              <a:rPr lang="en-US" altLang="zh-TW" sz="1600" b="1" dirty="0"/>
              <a:t>(</a:t>
            </a:r>
            <a:r>
              <a:rPr lang="zh-TW" altLang="en-US" sz="1600" b="1" dirty="0"/>
              <a:t>月日年</a:t>
            </a:r>
            <a:r>
              <a:rPr lang="en-US" altLang="zh-TW" sz="1600" b="1" dirty="0"/>
              <a:t>)</a:t>
            </a:r>
            <a:r>
              <a:rPr lang="zh-TW" altLang="en-US" sz="1600" b="1" dirty="0"/>
              <a:t> </a:t>
            </a:r>
            <a:r>
              <a:rPr lang="en-US" altLang="zh-TW" sz="1600" b="1" dirty="0"/>
              <a:t>+</a:t>
            </a:r>
            <a:r>
              <a:rPr lang="zh-TW" altLang="en-US" sz="1600" b="1" dirty="0"/>
              <a:t> 此用戶在當天的第幾</a:t>
            </a:r>
            <a:r>
              <a:rPr lang="zh-TW" altLang="en-US" sz="1600" b="1" dirty="0" smtClean="0"/>
              <a:t>筆</a:t>
            </a:r>
            <a:r>
              <a:rPr lang="zh-TW" altLang="en-US" sz="1600" b="1" dirty="0"/>
              <a:t>連線</a:t>
            </a:r>
            <a:r>
              <a:rPr lang="en-US" altLang="zh-TW" sz="1600" dirty="0" smtClean="0"/>
              <a:t>, </a:t>
            </a:r>
            <a:endParaRPr lang="en-US" altLang="zh-TW" sz="1600" dirty="0"/>
          </a:p>
          <a:p>
            <a:r>
              <a:rPr lang="en-US" altLang="zh-TW" sz="1600" dirty="0"/>
              <a:t>Example: </a:t>
            </a:r>
            <a:r>
              <a:rPr lang="en-CA" altLang="zh-TW" sz="1600" b="1" dirty="0" smtClean="0">
                <a:solidFill>
                  <a:srgbClr val="000099"/>
                </a:solidFill>
              </a:rPr>
              <a:t>FVC91WZP6JAUVN6PMXKJ_012816_3</a:t>
            </a:r>
            <a:endParaRPr lang="en-US" altLang="zh-TW" sz="1600" b="1" dirty="0">
              <a:solidFill>
                <a:srgbClr val="000099"/>
              </a:solidFill>
            </a:endParaRPr>
          </a:p>
          <a:p>
            <a:endParaRPr lang="en-US" altLang="zh-TW" sz="1600" dirty="0" smtClean="0"/>
          </a:p>
          <a:p>
            <a:r>
              <a:rPr lang="zh-TW" altLang="en-US" sz="1600" dirty="0" smtClean="0"/>
              <a:t>工</a:t>
            </a:r>
            <a:r>
              <a:rPr lang="zh-TW" altLang="en-US" sz="1600" dirty="0"/>
              <a:t>單編碼</a:t>
            </a:r>
            <a:r>
              <a:rPr lang="en-US" altLang="zh-TW" sz="1600" dirty="0"/>
              <a:t>:</a:t>
            </a:r>
            <a:r>
              <a:rPr lang="zh-TW" altLang="en-US" sz="1600" dirty="0"/>
              <a:t> </a:t>
            </a:r>
            <a:r>
              <a:rPr lang="en-US" altLang="zh-TW" sz="1600" b="1" dirty="0"/>
              <a:t>Report</a:t>
            </a:r>
            <a:r>
              <a:rPr lang="zh-TW" altLang="en-US" sz="1600" b="1" dirty="0"/>
              <a:t> 編碼 </a:t>
            </a:r>
            <a:r>
              <a:rPr lang="en-US" altLang="zh-TW" sz="1600" b="1" dirty="0"/>
              <a:t>+</a:t>
            </a:r>
            <a:r>
              <a:rPr lang="zh-TW" altLang="en-US" sz="1600" b="1" dirty="0"/>
              <a:t> </a:t>
            </a:r>
            <a:r>
              <a:rPr lang="en-US" altLang="zh-TW" sz="1600" b="1" dirty="0" smtClean="0"/>
              <a:t>P(</a:t>
            </a:r>
            <a:r>
              <a:rPr lang="zh-TW" altLang="en-US" sz="1600" b="1" dirty="0" smtClean="0"/>
              <a:t>哪位操作員</a:t>
            </a:r>
            <a:r>
              <a:rPr lang="en-US" altLang="zh-TW" sz="1600" b="1" dirty="0" smtClean="0"/>
              <a:t>)+S</a:t>
            </a:r>
            <a:r>
              <a:rPr lang="zh-TW" altLang="en-US" sz="1600" b="1" dirty="0" smtClean="0"/>
              <a:t> </a:t>
            </a:r>
            <a:r>
              <a:rPr lang="en-US" altLang="zh-TW" sz="1600" b="1" dirty="0"/>
              <a:t>(</a:t>
            </a:r>
            <a:r>
              <a:rPr lang="zh-TW" altLang="en-US" sz="1600" b="1" dirty="0"/>
              <a:t>今天第幾筆工單</a:t>
            </a:r>
            <a:r>
              <a:rPr lang="en-US" altLang="zh-TW" sz="1600" b="1" dirty="0"/>
              <a:t>)</a:t>
            </a:r>
            <a:r>
              <a:rPr lang="en-US" altLang="zh-TW" sz="1600" dirty="0"/>
              <a:t>, </a:t>
            </a:r>
            <a:r>
              <a:rPr lang="en-US" altLang="zh-TW" sz="1600" dirty="0" smtClean="0"/>
              <a:t/>
            </a:r>
            <a:br>
              <a:rPr lang="en-US" altLang="zh-TW" sz="1600" dirty="0" smtClean="0"/>
            </a:br>
            <a:r>
              <a:rPr lang="en-US" altLang="zh-TW" sz="1600" dirty="0" smtClean="0"/>
              <a:t>Example</a:t>
            </a:r>
            <a:r>
              <a:rPr lang="en-US" altLang="zh-TW" sz="1600" dirty="0"/>
              <a:t>: </a:t>
            </a:r>
            <a:r>
              <a:rPr lang="en-CA" altLang="zh-TW" sz="1600" b="1" dirty="0" smtClean="0">
                <a:solidFill>
                  <a:srgbClr val="000099"/>
                </a:solidFill>
              </a:rPr>
              <a:t>FVC91WZP6JAUVN6PMXKJ_012816_1_</a:t>
            </a:r>
            <a:r>
              <a:rPr lang="en-US" altLang="zh-TW" sz="1600" b="1" dirty="0" smtClean="0">
                <a:solidFill>
                  <a:srgbClr val="000099"/>
                </a:solidFill>
              </a:rPr>
              <a:t>P1</a:t>
            </a:r>
            <a:r>
              <a:rPr lang="en-CA" altLang="zh-TW" sz="1600" b="1" dirty="0" smtClean="0">
                <a:solidFill>
                  <a:srgbClr val="000099"/>
                </a:solidFill>
              </a:rPr>
              <a:t>S2</a:t>
            </a:r>
            <a:endParaRPr lang="en-CA" altLang="zh-TW" sz="1600" b="1" dirty="0">
              <a:solidFill>
                <a:srgbClr val="000099"/>
              </a:solidFill>
            </a:endParaRPr>
          </a:p>
          <a:p>
            <a:r>
              <a:rPr lang="zh-TW" altLang="en-US" sz="1600" dirty="0">
                <a:solidFill>
                  <a:srgbClr val="000099"/>
                </a:solidFill>
              </a:rPr>
              <a:t>每一個</a:t>
            </a:r>
            <a:r>
              <a:rPr lang="en-US" altLang="zh-TW" sz="1600" dirty="0">
                <a:solidFill>
                  <a:srgbClr val="000099"/>
                </a:solidFill>
              </a:rPr>
              <a:t>Report </a:t>
            </a:r>
            <a:r>
              <a:rPr lang="zh-TW" altLang="en-US" sz="1600" dirty="0">
                <a:solidFill>
                  <a:srgbClr val="000099"/>
                </a:solidFill>
              </a:rPr>
              <a:t>都有編碼</a:t>
            </a:r>
            <a:endParaRPr lang="en-US" altLang="zh-TW" sz="1600" dirty="0">
              <a:solidFill>
                <a:srgbClr val="000099"/>
              </a:solidFill>
            </a:endParaRPr>
          </a:p>
          <a:p>
            <a:r>
              <a:rPr lang="zh-TW" altLang="en-US" sz="1600" dirty="0">
                <a:solidFill>
                  <a:srgbClr val="000099"/>
                </a:solidFill>
              </a:rPr>
              <a:t>但不是每一個</a:t>
            </a:r>
            <a:r>
              <a:rPr lang="en-US" altLang="zh-TW" sz="1600" dirty="0">
                <a:solidFill>
                  <a:srgbClr val="000099"/>
                </a:solidFill>
              </a:rPr>
              <a:t>Report</a:t>
            </a:r>
            <a:r>
              <a:rPr lang="zh-TW" altLang="en-US" sz="1600" dirty="0">
                <a:solidFill>
                  <a:srgbClr val="000099"/>
                </a:solidFill>
              </a:rPr>
              <a:t>都有編碼 </a:t>
            </a:r>
            <a:r>
              <a:rPr lang="en-US" altLang="zh-TW" sz="1600" dirty="0">
                <a:solidFill>
                  <a:srgbClr val="000099"/>
                </a:solidFill>
              </a:rPr>
              <a:t>+</a:t>
            </a:r>
            <a:r>
              <a:rPr lang="zh-TW" altLang="en-US" sz="1600" dirty="0">
                <a:solidFill>
                  <a:srgbClr val="000099"/>
                </a:solidFill>
              </a:rPr>
              <a:t>工單號碼</a:t>
            </a:r>
            <a:endParaRPr lang="en-US" altLang="zh-TW" sz="1600" dirty="0">
              <a:solidFill>
                <a:srgbClr val="000099"/>
              </a:solidFill>
            </a:endParaRPr>
          </a:p>
          <a:p>
            <a:r>
              <a:rPr lang="zh-TW" altLang="en-US" sz="1600" dirty="0">
                <a:solidFill>
                  <a:srgbClr val="000099"/>
                </a:solidFill>
              </a:rPr>
              <a:t>需要工單的</a:t>
            </a:r>
            <a:r>
              <a:rPr lang="en-US" altLang="zh-TW" sz="1600" dirty="0">
                <a:solidFill>
                  <a:srgbClr val="000099"/>
                </a:solidFill>
              </a:rPr>
              <a:t> Report </a:t>
            </a:r>
            <a:r>
              <a:rPr lang="zh-TW" altLang="en-US" sz="1600" dirty="0">
                <a:solidFill>
                  <a:srgbClr val="000099"/>
                </a:solidFill>
              </a:rPr>
              <a:t>會有</a:t>
            </a:r>
            <a:r>
              <a:rPr lang="en-US" altLang="zh-TW" sz="1600" dirty="0">
                <a:solidFill>
                  <a:srgbClr val="000099"/>
                </a:solidFill>
              </a:rPr>
              <a:t>Report</a:t>
            </a:r>
            <a:r>
              <a:rPr lang="zh-TW" altLang="en-US" sz="1600" dirty="0">
                <a:solidFill>
                  <a:srgbClr val="000099"/>
                </a:solidFill>
              </a:rPr>
              <a:t>編碼 </a:t>
            </a:r>
            <a:r>
              <a:rPr lang="en-US" altLang="zh-TW" sz="1600" dirty="0">
                <a:solidFill>
                  <a:srgbClr val="000099"/>
                </a:solidFill>
              </a:rPr>
              <a:t>+</a:t>
            </a:r>
            <a:r>
              <a:rPr lang="zh-TW" altLang="en-US" sz="1600" dirty="0">
                <a:solidFill>
                  <a:srgbClr val="000099"/>
                </a:solidFill>
              </a:rPr>
              <a:t> 工單</a:t>
            </a:r>
            <a:r>
              <a:rPr lang="zh-TW" altLang="en-US" sz="1600" dirty="0" smtClean="0">
                <a:solidFill>
                  <a:srgbClr val="000099"/>
                </a:solidFill>
              </a:rPr>
              <a:t>號碼</a:t>
            </a:r>
            <a:endParaRPr lang="en-US" altLang="zh-TW" sz="1600" dirty="0" smtClean="0">
              <a:solidFill>
                <a:srgbClr val="000099"/>
              </a:solidFill>
            </a:endParaRPr>
          </a:p>
          <a:p>
            <a:r>
              <a:rPr lang="en-US" altLang="zh-TW" sz="1600" dirty="0" smtClean="0">
                <a:solidFill>
                  <a:srgbClr val="000099"/>
                </a:solidFill>
              </a:rPr>
              <a:t>PS: P0 = Supervisor</a:t>
            </a:r>
            <a:endParaRPr lang="en-US" altLang="zh-TW" sz="1600" dirty="0">
              <a:solidFill>
                <a:srgbClr val="000099"/>
              </a:solidFill>
            </a:endParaRPr>
          </a:p>
          <a:p>
            <a:endParaRPr lang="en-US" altLang="zh-TW" sz="1600" dirty="0">
              <a:solidFill>
                <a:srgbClr val="000099"/>
              </a:solidFill>
            </a:endParaRPr>
          </a:p>
          <a:p>
            <a:r>
              <a:rPr lang="zh-TW" altLang="en-US" sz="1600" dirty="0">
                <a:solidFill>
                  <a:srgbClr val="000099"/>
                </a:solidFill>
              </a:rPr>
              <a:t>工單 </a:t>
            </a:r>
            <a:r>
              <a:rPr lang="en-US" altLang="zh-TW" sz="1600" dirty="0">
                <a:solidFill>
                  <a:srgbClr val="000099"/>
                </a:solidFill>
              </a:rPr>
              <a:t>and RDS Report</a:t>
            </a:r>
            <a:r>
              <a:rPr lang="zh-TW" altLang="en-US" sz="1600" dirty="0">
                <a:solidFill>
                  <a:srgbClr val="000099"/>
                </a:solidFill>
              </a:rPr>
              <a:t>是同一份</a:t>
            </a:r>
            <a:r>
              <a:rPr lang="zh-TW" altLang="en-US" sz="1600" dirty="0" smtClean="0">
                <a:solidFill>
                  <a:srgbClr val="000099"/>
                </a:solidFill>
              </a:rPr>
              <a:t>文件</a:t>
            </a:r>
            <a:r>
              <a:rPr lang="zh-TW" altLang="en-US" sz="1600" dirty="0">
                <a:solidFill>
                  <a:srgbClr val="000099"/>
                </a:solidFill>
              </a:rPr>
              <a:t>檔案</a:t>
            </a:r>
            <a:endParaRPr lang="en-US" altLang="zh-TW" sz="1600" dirty="0" smtClean="0">
              <a:solidFill>
                <a:srgbClr val="000099"/>
              </a:solidFill>
            </a:endParaRPr>
          </a:p>
          <a:p>
            <a:r>
              <a:rPr lang="en-US" altLang="zh-TW" sz="1600" dirty="0" smtClean="0"/>
              <a:t>Example: </a:t>
            </a:r>
            <a:r>
              <a:rPr lang="en-CA" altLang="zh-TW" sz="1600" b="1" dirty="0" smtClean="0">
                <a:solidFill>
                  <a:srgbClr val="000099"/>
                </a:solidFill>
              </a:rPr>
              <a:t>FVC91WZP6JAUVN6PMXKJ_012816_1_</a:t>
            </a:r>
            <a:r>
              <a:rPr lang="en-US" altLang="zh-TW" sz="1600" b="1" dirty="0" smtClean="0">
                <a:solidFill>
                  <a:srgbClr val="000099"/>
                </a:solidFill>
              </a:rPr>
              <a:t>P1</a:t>
            </a:r>
            <a:r>
              <a:rPr lang="en-CA" altLang="zh-TW" sz="1600" b="1" dirty="0" smtClean="0">
                <a:solidFill>
                  <a:srgbClr val="000099"/>
                </a:solidFill>
              </a:rPr>
              <a:t>S2.</a:t>
            </a:r>
            <a:r>
              <a:rPr lang="en-CA" altLang="zh-TW" sz="1600" b="1" dirty="0" smtClean="0">
                <a:solidFill>
                  <a:srgbClr val="FF0000"/>
                </a:solidFill>
              </a:rPr>
              <a:t>csv</a:t>
            </a:r>
          </a:p>
          <a:p>
            <a:endParaRPr lang="en-US" altLang="zh-TW" sz="1600" dirty="0" smtClean="0">
              <a:solidFill>
                <a:srgbClr val="000099"/>
              </a:solidFill>
            </a:endParaRPr>
          </a:p>
          <a:p>
            <a:r>
              <a:rPr lang="en-US" altLang="zh-TW" sz="1600" dirty="0" smtClean="0">
                <a:solidFill>
                  <a:srgbClr val="000099"/>
                </a:solidFill>
              </a:rPr>
              <a:t>Operation record (Log)</a:t>
            </a:r>
            <a:r>
              <a:rPr lang="zh-TW" altLang="en-US" sz="1600" dirty="0" smtClean="0">
                <a:solidFill>
                  <a:srgbClr val="000099"/>
                </a:solidFill>
              </a:rPr>
              <a:t>所存檔案名稱也是相同編碼</a:t>
            </a:r>
            <a:r>
              <a:rPr lang="en-US" altLang="zh-TW" sz="1600" dirty="0" smtClean="0">
                <a:solidFill>
                  <a:srgbClr val="000099"/>
                </a:solidFill>
              </a:rPr>
              <a:t>,</a:t>
            </a:r>
            <a:r>
              <a:rPr lang="zh-TW" altLang="en-US" sz="1600" dirty="0" smtClean="0">
                <a:solidFill>
                  <a:srgbClr val="000099"/>
                </a:solidFill>
              </a:rPr>
              <a:t> </a:t>
            </a:r>
            <a:endParaRPr lang="en-US" altLang="zh-TW" sz="1600" dirty="0">
              <a:solidFill>
                <a:srgbClr val="000099"/>
              </a:solidFill>
            </a:endParaRPr>
          </a:p>
          <a:p>
            <a:r>
              <a:rPr lang="zh-TW" altLang="en-US" sz="1600" dirty="0" smtClean="0">
                <a:solidFill>
                  <a:srgbClr val="000099"/>
                </a:solidFill>
              </a:rPr>
              <a:t>有可能有</a:t>
            </a:r>
            <a:r>
              <a:rPr lang="en-US" altLang="zh-TW" sz="1600" dirty="0" smtClean="0">
                <a:solidFill>
                  <a:srgbClr val="000099"/>
                </a:solidFill>
              </a:rPr>
              <a:t> Log </a:t>
            </a:r>
            <a:r>
              <a:rPr lang="zh-TW" altLang="en-US" sz="1600" dirty="0" smtClean="0">
                <a:solidFill>
                  <a:srgbClr val="000099"/>
                </a:solidFill>
              </a:rPr>
              <a:t>卻沒有 </a:t>
            </a:r>
            <a:r>
              <a:rPr lang="en-US" altLang="zh-TW" sz="1600" dirty="0" smtClean="0">
                <a:solidFill>
                  <a:srgbClr val="000099"/>
                </a:solidFill>
              </a:rPr>
              <a:t>RDS report</a:t>
            </a:r>
          </a:p>
          <a:p>
            <a:r>
              <a:rPr lang="en-US" altLang="zh-TW" sz="1600" dirty="0" smtClean="0"/>
              <a:t>Example: </a:t>
            </a:r>
            <a:r>
              <a:rPr lang="en-CA" altLang="zh-TW" sz="1600" b="1" dirty="0" smtClean="0">
                <a:solidFill>
                  <a:srgbClr val="000099"/>
                </a:solidFill>
              </a:rPr>
              <a:t>FVC91WZP6JAUVN6PMXKJ_012816_3.</a:t>
            </a:r>
            <a:r>
              <a:rPr lang="en-CA" altLang="zh-TW" sz="1600" b="1" dirty="0" smtClean="0">
                <a:solidFill>
                  <a:srgbClr val="FF0000"/>
                </a:solidFill>
              </a:rPr>
              <a:t>log</a:t>
            </a:r>
            <a:endParaRPr lang="en-US" altLang="zh-TW" sz="1600" b="1" dirty="0" smtClean="0">
              <a:solidFill>
                <a:srgbClr val="FF0000"/>
              </a:solidFill>
            </a:endParaRPr>
          </a:p>
          <a:p>
            <a:endParaRPr lang="en-CA" altLang="zh-TW" sz="1600" dirty="0"/>
          </a:p>
        </p:txBody>
      </p:sp>
    </p:spTree>
    <p:extLst>
      <p:ext uri="{BB962C8B-B14F-4D97-AF65-F5344CB8AC3E}">
        <p14:creationId xmlns:p14="http://schemas.microsoft.com/office/powerpoint/2010/main" val="35732281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RDS(13) Produce RDS Report</a:t>
            </a:r>
            <a:endParaRPr lang="zh-TW" altLang="en-US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33" y="1484784"/>
            <a:ext cx="6451283" cy="51077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" name="直線單箭頭接點 3"/>
          <p:cNvCxnSpPr>
            <a:stCxn id="5" idx="1"/>
          </p:cNvCxnSpPr>
          <p:nvPr/>
        </p:nvCxnSpPr>
        <p:spPr>
          <a:xfrm flipH="1">
            <a:off x="467544" y="5421124"/>
            <a:ext cx="5995403" cy="960204"/>
          </a:xfrm>
          <a:prstGeom prst="straightConnector1">
            <a:avLst/>
          </a:prstGeom>
          <a:ln w="222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字方塊 4"/>
          <p:cNvSpPr txBox="1"/>
          <p:nvPr/>
        </p:nvSpPr>
        <p:spPr>
          <a:xfrm>
            <a:off x="6462947" y="5097958"/>
            <a:ext cx="27175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After it produced.</a:t>
            </a:r>
          </a:p>
          <a:p>
            <a:r>
              <a:rPr lang="en-US" altLang="zh-TW" dirty="0" smtClean="0"/>
              <a:t>The button will Light-On</a:t>
            </a:r>
          </a:p>
        </p:txBody>
      </p:sp>
      <p:cxnSp>
        <p:nvCxnSpPr>
          <p:cNvPr id="7" name="直線單箭頭接點 6"/>
          <p:cNvCxnSpPr>
            <a:stCxn id="8" idx="1"/>
          </p:cNvCxnSpPr>
          <p:nvPr/>
        </p:nvCxnSpPr>
        <p:spPr>
          <a:xfrm flipH="1">
            <a:off x="5705390" y="1843083"/>
            <a:ext cx="810826" cy="1"/>
          </a:xfrm>
          <a:prstGeom prst="straightConnector1">
            <a:avLst/>
          </a:prstGeom>
          <a:ln w="222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方塊 7"/>
          <p:cNvSpPr txBox="1"/>
          <p:nvPr/>
        </p:nvSpPr>
        <p:spPr>
          <a:xfrm>
            <a:off x="6516216" y="1519917"/>
            <a:ext cx="27175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Press Button, </a:t>
            </a:r>
          </a:p>
          <a:p>
            <a:r>
              <a:rPr lang="en-US" altLang="zh-TW" dirty="0" smtClean="0"/>
              <a:t>Report show in new Form.</a:t>
            </a:r>
          </a:p>
        </p:txBody>
      </p:sp>
    </p:spTree>
    <p:extLst>
      <p:ext uri="{BB962C8B-B14F-4D97-AF65-F5344CB8AC3E}">
        <p14:creationId xmlns:p14="http://schemas.microsoft.com/office/powerpoint/2010/main" val="35838637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RDS(14) Printing RDS Report</a:t>
            </a:r>
            <a:endParaRPr lang="zh-TW" altLang="en-US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484784"/>
            <a:ext cx="5664994" cy="5045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" name="直線單箭頭接點 3"/>
          <p:cNvCxnSpPr>
            <a:stCxn id="5" idx="1"/>
          </p:cNvCxnSpPr>
          <p:nvPr/>
        </p:nvCxnSpPr>
        <p:spPr>
          <a:xfrm flipH="1" flipV="1">
            <a:off x="539552" y="1843085"/>
            <a:ext cx="5347331" cy="138497"/>
          </a:xfrm>
          <a:prstGeom prst="straightConnector1">
            <a:avLst/>
          </a:prstGeom>
          <a:ln w="222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字方塊 4"/>
          <p:cNvSpPr txBox="1"/>
          <p:nvPr/>
        </p:nvSpPr>
        <p:spPr>
          <a:xfrm>
            <a:off x="5886883" y="1519917"/>
            <a:ext cx="31496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Press Button, </a:t>
            </a:r>
          </a:p>
          <a:p>
            <a:r>
              <a:rPr lang="en-US" altLang="zh-TW" dirty="0" smtClean="0"/>
              <a:t>Printer Dialog will show</a:t>
            </a:r>
          </a:p>
          <a:p>
            <a:r>
              <a:rPr lang="en-US" altLang="zh-TW" dirty="0" smtClean="0"/>
              <a:t>(Just like Windows Application)</a:t>
            </a:r>
          </a:p>
        </p:txBody>
      </p:sp>
    </p:spTree>
    <p:extLst>
      <p:ext uri="{BB962C8B-B14F-4D97-AF65-F5344CB8AC3E}">
        <p14:creationId xmlns:p14="http://schemas.microsoft.com/office/powerpoint/2010/main" val="14346835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smtClean="0"/>
              <a:t>RDS(15) Clear All When Dis-connect</a:t>
            </a:r>
            <a:endParaRPr lang="zh-TW" altLang="en-US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7938" y="1412776"/>
            <a:ext cx="6228398" cy="5076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743084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RDS(16) History of this UID</a:t>
            </a:r>
            <a:endParaRPr lang="zh-TW" altLang="en-US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262" y="1977345"/>
            <a:ext cx="7258050" cy="46920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" name="直線單箭頭接點 3"/>
          <p:cNvCxnSpPr/>
          <p:nvPr/>
        </p:nvCxnSpPr>
        <p:spPr>
          <a:xfrm flipH="1">
            <a:off x="539552" y="1628800"/>
            <a:ext cx="576064" cy="720080"/>
          </a:xfrm>
          <a:prstGeom prst="straightConnector1">
            <a:avLst/>
          </a:prstGeom>
          <a:ln w="222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字方塊 5"/>
          <p:cNvSpPr txBox="1"/>
          <p:nvPr/>
        </p:nvSpPr>
        <p:spPr>
          <a:xfrm>
            <a:off x="1115616" y="1268760"/>
            <a:ext cx="54754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Only UID input required, Even didn’t connected,</a:t>
            </a:r>
          </a:p>
          <a:p>
            <a:r>
              <a:rPr lang="en-US" altLang="zh-TW" dirty="0" smtClean="0"/>
              <a:t>You could press “History” button to check history of past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430182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RDS(17) Check History when A.D</a:t>
            </a:r>
            <a:endParaRPr lang="zh-TW" altLang="en-US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060848"/>
            <a:ext cx="7235190" cy="46520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字方塊 3"/>
          <p:cNvSpPr txBox="1"/>
          <p:nvPr/>
        </p:nvSpPr>
        <p:spPr>
          <a:xfrm>
            <a:off x="1115616" y="1268760"/>
            <a:ext cx="35905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Even you are waiting Auto-Diagnosis</a:t>
            </a:r>
          </a:p>
          <a:p>
            <a:r>
              <a:rPr lang="en-US" altLang="zh-TW" dirty="0" smtClean="0"/>
              <a:t>You could press “History” button</a:t>
            </a:r>
            <a:endParaRPr lang="zh-TW" altLang="en-US" dirty="0"/>
          </a:p>
        </p:txBody>
      </p:sp>
      <p:cxnSp>
        <p:nvCxnSpPr>
          <p:cNvPr id="5" name="直線單箭頭接點 4"/>
          <p:cNvCxnSpPr/>
          <p:nvPr/>
        </p:nvCxnSpPr>
        <p:spPr>
          <a:xfrm>
            <a:off x="1403648" y="1915091"/>
            <a:ext cx="0" cy="1081861"/>
          </a:xfrm>
          <a:prstGeom prst="straightConnector1">
            <a:avLst/>
          </a:prstGeom>
          <a:ln w="222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單箭頭接點 7"/>
          <p:cNvCxnSpPr/>
          <p:nvPr/>
        </p:nvCxnSpPr>
        <p:spPr>
          <a:xfrm flipH="1">
            <a:off x="5724128" y="5121042"/>
            <a:ext cx="1800200" cy="900246"/>
          </a:xfrm>
          <a:prstGeom prst="straightConnector1">
            <a:avLst/>
          </a:prstGeom>
          <a:ln w="222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9"/>
          <p:cNvSpPr txBox="1"/>
          <p:nvPr/>
        </p:nvSpPr>
        <p:spPr>
          <a:xfrm>
            <a:off x="7414702" y="5013176"/>
            <a:ext cx="15554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Could check</a:t>
            </a:r>
          </a:p>
          <a:p>
            <a:r>
              <a:rPr lang="en-US" altLang="zh-TW" dirty="0" smtClean="0"/>
              <a:t>RDS full report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63538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RDS(18) My Open Service Call List</a:t>
            </a:r>
            <a:endParaRPr lang="zh-TW" altLang="en-US" dirty="0"/>
          </a:p>
        </p:txBody>
      </p:sp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407" y="2127076"/>
            <a:ext cx="7240905" cy="468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直線單箭頭接點 4"/>
          <p:cNvCxnSpPr/>
          <p:nvPr/>
        </p:nvCxnSpPr>
        <p:spPr>
          <a:xfrm flipH="1">
            <a:off x="539552" y="1628800"/>
            <a:ext cx="576064" cy="720080"/>
          </a:xfrm>
          <a:prstGeom prst="straightConnector1">
            <a:avLst/>
          </a:prstGeom>
          <a:ln w="222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字方塊 5"/>
          <p:cNvSpPr txBox="1"/>
          <p:nvPr/>
        </p:nvSpPr>
        <p:spPr>
          <a:xfrm>
            <a:off x="1115616" y="1268760"/>
            <a:ext cx="74168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Only log-in required, Even didn’t connected and No UID inputted,</a:t>
            </a:r>
          </a:p>
          <a:p>
            <a:r>
              <a:rPr lang="en-US" altLang="zh-TW" dirty="0" smtClean="0"/>
              <a:t>You could press “My S.C. List” button to browser your open service call list</a:t>
            </a:r>
            <a:endParaRPr lang="zh-TW" altLang="en-US" dirty="0"/>
          </a:p>
        </p:txBody>
      </p:sp>
      <p:cxnSp>
        <p:nvCxnSpPr>
          <p:cNvPr id="7" name="直線單箭頭接點 6"/>
          <p:cNvCxnSpPr/>
          <p:nvPr/>
        </p:nvCxnSpPr>
        <p:spPr>
          <a:xfrm flipH="1">
            <a:off x="6804248" y="4705328"/>
            <a:ext cx="687534" cy="595880"/>
          </a:xfrm>
          <a:prstGeom prst="straightConnector1">
            <a:avLst/>
          </a:prstGeom>
          <a:ln w="222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方塊 7"/>
          <p:cNvSpPr txBox="1"/>
          <p:nvPr/>
        </p:nvSpPr>
        <p:spPr>
          <a:xfrm>
            <a:off x="7414702" y="4509120"/>
            <a:ext cx="15736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Could input </a:t>
            </a:r>
          </a:p>
          <a:p>
            <a:r>
              <a:rPr lang="en-US" altLang="zh-TW" dirty="0" smtClean="0"/>
              <a:t>Replaced parts</a:t>
            </a:r>
          </a:p>
          <a:p>
            <a:r>
              <a:rPr lang="en-US" altLang="zh-TW" dirty="0" smtClean="0"/>
              <a:t>&amp; comment</a:t>
            </a:r>
          </a:p>
        </p:txBody>
      </p:sp>
      <p:cxnSp>
        <p:nvCxnSpPr>
          <p:cNvPr id="10" name="直線單箭頭接點 9"/>
          <p:cNvCxnSpPr>
            <a:stCxn id="11" idx="1"/>
          </p:cNvCxnSpPr>
          <p:nvPr/>
        </p:nvCxnSpPr>
        <p:spPr>
          <a:xfrm flipH="1">
            <a:off x="6516216" y="5807115"/>
            <a:ext cx="838650" cy="286181"/>
          </a:xfrm>
          <a:prstGeom prst="straightConnector1">
            <a:avLst/>
          </a:prstGeom>
          <a:ln w="222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字方塊 10"/>
          <p:cNvSpPr txBox="1"/>
          <p:nvPr/>
        </p:nvSpPr>
        <p:spPr>
          <a:xfrm>
            <a:off x="7354866" y="5483949"/>
            <a:ext cx="16653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 </a:t>
            </a:r>
            <a:r>
              <a:rPr lang="en-US" altLang="zh-TW" dirty="0" smtClean="0"/>
              <a:t>Then save it </a:t>
            </a:r>
          </a:p>
          <a:p>
            <a:r>
              <a:rPr lang="en-US" altLang="zh-TW" dirty="0" smtClean="0"/>
              <a:t>&amp; delete this SC</a:t>
            </a:r>
          </a:p>
        </p:txBody>
      </p:sp>
    </p:spTree>
    <p:extLst>
      <p:ext uri="{BB962C8B-B14F-4D97-AF65-F5344CB8AC3E}">
        <p14:creationId xmlns:p14="http://schemas.microsoft.com/office/powerpoint/2010/main" val="7758698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RDS(19) Close a Service Call</a:t>
            </a:r>
            <a:endParaRPr lang="zh-TW" altLang="en-US" dirty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844824"/>
            <a:ext cx="5726430" cy="40519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" name="直線單箭頭接點 3"/>
          <p:cNvCxnSpPr>
            <a:stCxn id="5" idx="1"/>
          </p:cNvCxnSpPr>
          <p:nvPr/>
        </p:nvCxnSpPr>
        <p:spPr>
          <a:xfrm flipH="1">
            <a:off x="5436096" y="5373216"/>
            <a:ext cx="838650" cy="286181"/>
          </a:xfrm>
          <a:prstGeom prst="straightConnector1">
            <a:avLst/>
          </a:prstGeom>
          <a:ln w="222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字方塊 4"/>
          <p:cNvSpPr txBox="1"/>
          <p:nvPr/>
        </p:nvSpPr>
        <p:spPr>
          <a:xfrm>
            <a:off x="6274746" y="5050050"/>
            <a:ext cx="14766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Press Button </a:t>
            </a:r>
          </a:p>
          <a:p>
            <a:r>
              <a:rPr lang="en-US" altLang="zh-TW" dirty="0" smtClean="0"/>
              <a:t>&amp; confirm it…</a:t>
            </a:r>
          </a:p>
        </p:txBody>
      </p:sp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3284984"/>
            <a:ext cx="2783205" cy="1017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5981034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RDS(20) Check the closed Report</a:t>
            </a:r>
            <a:endParaRPr lang="zh-TW" altLang="en-US" dirty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2689433"/>
            <a:ext cx="5726430" cy="40519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文字方塊 2"/>
          <p:cNvSpPr txBox="1"/>
          <p:nvPr/>
        </p:nvSpPr>
        <p:spPr>
          <a:xfrm>
            <a:off x="827584" y="1196752"/>
            <a:ext cx="590465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Use UID to see history, then it already changed </a:t>
            </a:r>
          </a:p>
          <a:p>
            <a:r>
              <a:rPr lang="en-US" altLang="zh-TW" dirty="0" smtClean="0"/>
              <a:t>Notice that, </a:t>
            </a:r>
            <a:r>
              <a:rPr lang="en-US" altLang="zh-TW" b="1" dirty="0" smtClean="0"/>
              <a:t>file already deleted in OSC dir</a:t>
            </a:r>
            <a:r>
              <a:rPr lang="en-US" altLang="zh-TW" dirty="0" smtClean="0"/>
              <a:t>. </a:t>
            </a:r>
          </a:p>
          <a:p>
            <a:r>
              <a:rPr lang="en-US" altLang="zh-TW" dirty="0" smtClean="0"/>
              <a:t>And the updated file already copy to  both:</a:t>
            </a:r>
          </a:p>
          <a:p>
            <a:r>
              <a:rPr lang="en-US" altLang="zh-TW" dirty="0"/>
              <a:t>	</a:t>
            </a:r>
            <a:r>
              <a:rPr lang="en-US" altLang="zh-TW" dirty="0" smtClean="0"/>
              <a:t>\RDS\RPT\UID\</a:t>
            </a:r>
            <a:r>
              <a:rPr lang="en-US" altLang="zh-TW" dirty="0" err="1" smtClean="0"/>
              <a:t>xxxx</a:t>
            </a:r>
            <a:r>
              <a:rPr lang="en-US" altLang="zh-TW" dirty="0" smtClean="0"/>
              <a:t>\</a:t>
            </a:r>
            <a:r>
              <a:rPr lang="en-US" altLang="zh-TW" dirty="0" err="1" smtClean="0"/>
              <a:t>xxxxxxx</a:t>
            </a:r>
            <a:r>
              <a:rPr lang="en-US" altLang="zh-TW" dirty="0" smtClean="0"/>
              <a:t>…xx  </a:t>
            </a:r>
          </a:p>
          <a:p>
            <a:r>
              <a:rPr lang="en-US" altLang="zh-TW" dirty="0"/>
              <a:t>	</a:t>
            </a:r>
            <a:r>
              <a:rPr lang="en-US" altLang="zh-TW" dirty="0" smtClean="0"/>
              <a:t>\RDS\OSC\</a:t>
            </a:r>
            <a:r>
              <a:rPr lang="en-US" altLang="zh-TW" dirty="0" err="1" smtClean="0"/>
              <a:t>cDATE</a:t>
            </a:r>
            <a:r>
              <a:rPr lang="en-US" altLang="zh-TW" dirty="0" smtClean="0"/>
              <a:t>\2016/02/25</a:t>
            </a:r>
            <a:endParaRPr lang="zh-TW" altLang="en-US" dirty="0"/>
          </a:p>
        </p:txBody>
      </p:sp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216" y="2192090"/>
            <a:ext cx="2038350" cy="2181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2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79" r="9029"/>
          <a:stretch/>
        </p:blipFill>
        <p:spPr bwMode="auto">
          <a:xfrm>
            <a:off x="5947067" y="4514428"/>
            <a:ext cx="3089429" cy="186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354130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6516216" y="4185083"/>
            <a:ext cx="2520280" cy="1728192"/>
          </a:xfrm>
          <a:prstGeom prst="rect">
            <a:avLst/>
          </a:prstGeom>
          <a:solidFill>
            <a:srgbClr val="FFCCFF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3200" dirty="0" smtClean="0"/>
              <a:t>Home Network</a:t>
            </a:r>
          </a:p>
        </p:txBody>
      </p:sp>
      <p:sp>
        <p:nvSpPr>
          <p:cNvPr id="14" name="矩形 13"/>
          <p:cNvSpPr/>
          <p:nvPr/>
        </p:nvSpPr>
        <p:spPr>
          <a:xfrm>
            <a:off x="107504" y="4149080"/>
            <a:ext cx="2592288" cy="1728192"/>
          </a:xfrm>
          <a:prstGeom prst="rect">
            <a:avLst/>
          </a:prstGeom>
          <a:solidFill>
            <a:srgbClr val="CCFF99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3200" dirty="0" smtClean="0"/>
              <a:t>Internet,</a:t>
            </a:r>
          </a:p>
          <a:p>
            <a:pPr algn="ctr"/>
            <a:r>
              <a:rPr lang="en-US" altLang="zh-TW" sz="3200" dirty="0" smtClean="0"/>
              <a:t>Cloud</a:t>
            </a:r>
          </a:p>
        </p:txBody>
      </p:sp>
      <p:sp>
        <p:nvSpPr>
          <p:cNvPr id="13" name="矩形 12"/>
          <p:cNvSpPr/>
          <p:nvPr/>
        </p:nvSpPr>
        <p:spPr>
          <a:xfrm>
            <a:off x="3131840" y="1556792"/>
            <a:ext cx="3096344" cy="1728192"/>
          </a:xfrm>
          <a:prstGeom prst="rect">
            <a:avLst/>
          </a:prstGeom>
          <a:solidFill>
            <a:srgbClr val="FFFF99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3200" dirty="0" smtClean="0"/>
              <a:t>Peripheral Devices</a:t>
            </a:r>
            <a:endParaRPr lang="zh-TW" altLang="en-US" sz="3200" dirty="0"/>
          </a:p>
        </p:txBody>
      </p:sp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SPA…..  You are </a:t>
            </a:r>
            <a:r>
              <a:rPr lang="en-US" altLang="zh-TW" dirty="0" smtClean="0"/>
              <a:t>not alone </a:t>
            </a:r>
            <a:r>
              <a:rPr lang="en-US" altLang="zh-TW" dirty="0"/>
              <a:t>!</a:t>
            </a:r>
            <a:endParaRPr lang="zh-TW" altLang="en-US" dirty="0"/>
          </a:p>
        </p:txBody>
      </p:sp>
      <p:grpSp>
        <p:nvGrpSpPr>
          <p:cNvPr id="8" name="群組 7"/>
          <p:cNvGrpSpPr/>
          <p:nvPr/>
        </p:nvGrpSpPr>
        <p:grpSpPr>
          <a:xfrm>
            <a:off x="3491880" y="3717032"/>
            <a:ext cx="2232248" cy="2808312"/>
            <a:chOff x="3419872" y="2060848"/>
            <a:chExt cx="2232248" cy="2808312"/>
          </a:xfrm>
        </p:grpSpPr>
        <p:sp>
          <p:nvSpPr>
            <p:cNvPr id="7" name="橢圓 6"/>
            <p:cNvSpPr/>
            <p:nvPr/>
          </p:nvSpPr>
          <p:spPr>
            <a:xfrm>
              <a:off x="3419872" y="2060848"/>
              <a:ext cx="2232248" cy="2808312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ctr"/>
              <a:endParaRPr lang="en-US" altLang="zh-TW" dirty="0" smtClean="0"/>
            </a:p>
            <a:p>
              <a:pPr algn="ctr"/>
              <a:endParaRPr lang="en-US" altLang="zh-TW" dirty="0"/>
            </a:p>
            <a:p>
              <a:pPr algn="ctr"/>
              <a:endParaRPr lang="en-US" altLang="zh-TW" dirty="0" smtClean="0"/>
            </a:p>
            <a:p>
              <a:pPr algn="ctr"/>
              <a:r>
                <a:rPr lang="en-US" altLang="zh-TW" dirty="0" smtClean="0"/>
                <a:t>SPA </a:t>
              </a:r>
              <a:endParaRPr lang="zh-TW" altLang="en-US" dirty="0"/>
            </a:p>
          </p:txBody>
        </p:sp>
        <p:pic>
          <p:nvPicPr>
            <p:cNvPr id="6" name="Picture 7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17974" y="2706408"/>
              <a:ext cx="1836043" cy="13731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9" name="向右箭號 8"/>
          <p:cNvSpPr/>
          <p:nvPr/>
        </p:nvSpPr>
        <p:spPr>
          <a:xfrm>
            <a:off x="5796136" y="4581128"/>
            <a:ext cx="864096" cy="108012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向右箭號 9"/>
          <p:cNvSpPr/>
          <p:nvPr/>
        </p:nvSpPr>
        <p:spPr>
          <a:xfrm rot="10800000">
            <a:off x="2555776" y="4509119"/>
            <a:ext cx="864096" cy="108012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向右箭號 11"/>
          <p:cNvSpPr/>
          <p:nvPr/>
        </p:nvSpPr>
        <p:spPr>
          <a:xfrm rot="16200000">
            <a:off x="4175955" y="3032957"/>
            <a:ext cx="864096" cy="108012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7682434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RDS(21) Report Files</a:t>
            </a:r>
            <a:endParaRPr lang="zh-TW" altLang="en-US" dirty="0"/>
          </a:p>
        </p:txBody>
      </p:sp>
      <p:grpSp>
        <p:nvGrpSpPr>
          <p:cNvPr id="12" name="群組 11"/>
          <p:cNvGrpSpPr/>
          <p:nvPr/>
        </p:nvGrpSpPr>
        <p:grpSpPr>
          <a:xfrm>
            <a:off x="179512" y="1340769"/>
            <a:ext cx="8712968" cy="2088232"/>
            <a:chOff x="179512" y="1340769"/>
            <a:chExt cx="8712968" cy="2088232"/>
          </a:xfrm>
        </p:grpSpPr>
        <p:sp>
          <p:nvSpPr>
            <p:cNvPr id="10" name="矩形 9"/>
            <p:cNvSpPr/>
            <p:nvPr/>
          </p:nvSpPr>
          <p:spPr>
            <a:xfrm>
              <a:off x="179512" y="1340769"/>
              <a:ext cx="8712968" cy="20882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" name="流程圖: 文件 2"/>
            <p:cNvSpPr/>
            <p:nvPr/>
          </p:nvSpPr>
          <p:spPr>
            <a:xfrm>
              <a:off x="611560" y="2564905"/>
              <a:ext cx="648072" cy="504056"/>
            </a:xfrm>
            <a:prstGeom prst="flowChartDocumen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smtClean="0"/>
                <a:t>0224</a:t>
              </a:r>
              <a:endParaRPr lang="zh-TW" altLang="en-US" dirty="0"/>
            </a:p>
          </p:txBody>
        </p:sp>
        <p:sp>
          <p:nvSpPr>
            <p:cNvPr id="4" name="流程圖: 文件 3"/>
            <p:cNvSpPr/>
            <p:nvPr/>
          </p:nvSpPr>
          <p:spPr>
            <a:xfrm>
              <a:off x="2987824" y="2564905"/>
              <a:ext cx="648072" cy="504056"/>
            </a:xfrm>
            <a:prstGeom prst="flowChartDocumen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smtClean="0"/>
                <a:t>0224</a:t>
              </a:r>
              <a:endParaRPr lang="zh-TW" altLang="en-US" dirty="0"/>
            </a:p>
          </p:txBody>
        </p:sp>
        <p:sp>
          <p:nvSpPr>
            <p:cNvPr id="5" name="流程圖: 文件 4"/>
            <p:cNvSpPr/>
            <p:nvPr/>
          </p:nvSpPr>
          <p:spPr>
            <a:xfrm>
              <a:off x="5508104" y="2564905"/>
              <a:ext cx="648072" cy="504056"/>
            </a:xfrm>
            <a:prstGeom prst="flowChartDocumen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smtClean="0"/>
                <a:t>0224</a:t>
              </a:r>
              <a:endParaRPr lang="zh-TW" altLang="en-US" dirty="0"/>
            </a:p>
          </p:txBody>
        </p:sp>
        <p:sp>
          <p:nvSpPr>
            <p:cNvPr id="7" name="文字方塊 6"/>
            <p:cNvSpPr txBox="1"/>
            <p:nvPr/>
          </p:nvSpPr>
          <p:spPr>
            <a:xfrm>
              <a:off x="251520" y="2136473"/>
              <a:ext cx="16135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\RPT\UID\xxx…</a:t>
              </a:r>
            </a:p>
          </p:txBody>
        </p:sp>
        <p:sp>
          <p:nvSpPr>
            <p:cNvPr id="8" name="文字方塊 7"/>
            <p:cNvSpPr txBox="1"/>
            <p:nvPr/>
          </p:nvSpPr>
          <p:spPr>
            <a:xfrm>
              <a:off x="2267744" y="2132857"/>
              <a:ext cx="24929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\RPT\DATE\2016\02\24\</a:t>
              </a:r>
            </a:p>
          </p:txBody>
        </p:sp>
        <p:sp>
          <p:nvSpPr>
            <p:cNvPr id="9" name="文字方塊 8"/>
            <p:cNvSpPr txBox="1"/>
            <p:nvPr/>
          </p:nvSpPr>
          <p:spPr>
            <a:xfrm>
              <a:off x="5410459" y="2145185"/>
              <a:ext cx="7457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\OSC\</a:t>
              </a:r>
            </a:p>
          </p:txBody>
        </p:sp>
        <p:sp>
          <p:nvSpPr>
            <p:cNvPr id="11" name="文字方塊 10"/>
            <p:cNvSpPr txBox="1"/>
            <p:nvPr/>
          </p:nvSpPr>
          <p:spPr>
            <a:xfrm>
              <a:off x="345999" y="1484784"/>
              <a:ext cx="51344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When 2/24, a service call submitted. Three file saved</a:t>
              </a:r>
              <a:endParaRPr lang="zh-TW" altLang="en-US" dirty="0"/>
            </a:p>
          </p:txBody>
        </p:sp>
      </p:grpSp>
      <p:grpSp>
        <p:nvGrpSpPr>
          <p:cNvPr id="25" name="群組 24"/>
          <p:cNvGrpSpPr/>
          <p:nvPr/>
        </p:nvGrpSpPr>
        <p:grpSpPr>
          <a:xfrm>
            <a:off x="179512" y="3645024"/>
            <a:ext cx="8712968" cy="3096344"/>
            <a:chOff x="179512" y="3645024"/>
            <a:chExt cx="8712968" cy="3096344"/>
          </a:xfrm>
        </p:grpSpPr>
        <p:sp>
          <p:nvSpPr>
            <p:cNvPr id="14" name="矩形 13"/>
            <p:cNvSpPr/>
            <p:nvPr/>
          </p:nvSpPr>
          <p:spPr>
            <a:xfrm>
              <a:off x="179512" y="3645024"/>
              <a:ext cx="8712968" cy="3096344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5" name="流程圖: 文件 14"/>
            <p:cNvSpPr/>
            <p:nvPr/>
          </p:nvSpPr>
          <p:spPr>
            <a:xfrm>
              <a:off x="611560" y="4869160"/>
              <a:ext cx="648072" cy="504056"/>
            </a:xfrm>
            <a:prstGeom prst="flowChartDocumen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smtClean="0"/>
                <a:t>0224</a:t>
              </a:r>
              <a:endParaRPr lang="zh-TW" altLang="en-US" dirty="0"/>
            </a:p>
          </p:txBody>
        </p:sp>
        <p:sp>
          <p:nvSpPr>
            <p:cNvPr id="16" name="流程圖: 文件 15"/>
            <p:cNvSpPr/>
            <p:nvPr/>
          </p:nvSpPr>
          <p:spPr>
            <a:xfrm>
              <a:off x="2987824" y="4869160"/>
              <a:ext cx="648072" cy="504056"/>
            </a:xfrm>
            <a:prstGeom prst="flowChartDocumen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smtClean="0"/>
                <a:t>0224</a:t>
              </a:r>
              <a:endParaRPr lang="zh-TW" altLang="en-US" dirty="0"/>
            </a:p>
          </p:txBody>
        </p:sp>
        <p:sp>
          <p:nvSpPr>
            <p:cNvPr id="17" name="流程圖: 文件 16"/>
            <p:cNvSpPr/>
            <p:nvPr/>
          </p:nvSpPr>
          <p:spPr>
            <a:xfrm>
              <a:off x="5508104" y="4869160"/>
              <a:ext cx="648072" cy="504056"/>
            </a:xfrm>
            <a:prstGeom prst="flowChartDocumen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文字方塊 17"/>
            <p:cNvSpPr txBox="1"/>
            <p:nvPr/>
          </p:nvSpPr>
          <p:spPr>
            <a:xfrm>
              <a:off x="251520" y="4440728"/>
              <a:ext cx="16135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\RPT\UID\xxx…</a:t>
              </a:r>
            </a:p>
          </p:txBody>
        </p:sp>
        <p:sp>
          <p:nvSpPr>
            <p:cNvPr id="19" name="文字方塊 18"/>
            <p:cNvSpPr txBox="1"/>
            <p:nvPr/>
          </p:nvSpPr>
          <p:spPr>
            <a:xfrm>
              <a:off x="2267744" y="4437112"/>
              <a:ext cx="24929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\RPT\DATE\2016\02\24\</a:t>
              </a:r>
            </a:p>
          </p:txBody>
        </p:sp>
        <p:sp>
          <p:nvSpPr>
            <p:cNvPr id="20" name="文字方塊 19"/>
            <p:cNvSpPr txBox="1"/>
            <p:nvPr/>
          </p:nvSpPr>
          <p:spPr>
            <a:xfrm>
              <a:off x="5410459" y="4449440"/>
              <a:ext cx="7457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\OSC\</a:t>
              </a:r>
            </a:p>
          </p:txBody>
        </p:sp>
        <p:sp>
          <p:nvSpPr>
            <p:cNvPr id="21" name="文字方塊 20"/>
            <p:cNvSpPr txBox="1"/>
            <p:nvPr/>
          </p:nvSpPr>
          <p:spPr>
            <a:xfrm>
              <a:off x="345999" y="3789039"/>
              <a:ext cx="72088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When 2/25, a service call closed.  Update 1 file, Delete 1 file and Add 1 file.</a:t>
              </a:r>
              <a:endParaRPr lang="zh-TW" altLang="en-US" dirty="0"/>
            </a:p>
          </p:txBody>
        </p:sp>
        <p:sp>
          <p:nvSpPr>
            <p:cNvPr id="22" name="流程圖: 文件 21"/>
            <p:cNvSpPr/>
            <p:nvPr/>
          </p:nvSpPr>
          <p:spPr>
            <a:xfrm>
              <a:off x="5525374" y="6093296"/>
              <a:ext cx="648072" cy="504056"/>
            </a:xfrm>
            <a:prstGeom prst="flowChartDocumen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smtClean="0"/>
                <a:t>0224</a:t>
              </a:r>
              <a:endParaRPr lang="zh-TW" altLang="en-US" dirty="0"/>
            </a:p>
          </p:txBody>
        </p:sp>
        <p:sp>
          <p:nvSpPr>
            <p:cNvPr id="23" name="文字方塊 22"/>
            <p:cNvSpPr txBox="1"/>
            <p:nvPr/>
          </p:nvSpPr>
          <p:spPr>
            <a:xfrm>
              <a:off x="5004048" y="5723964"/>
              <a:ext cx="25276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\OSC\</a:t>
              </a:r>
              <a:r>
                <a:rPr lang="en-US" altLang="zh-TW" dirty="0" err="1" smtClean="0"/>
                <a:t>cDATE</a:t>
              </a:r>
              <a:r>
                <a:rPr lang="en-US" altLang="zh-TW" dirty="0" smtClean="0"/>
                <a:t>\2016\02\25</a:t>
              </a:r>
            </a:p>
          </p:txBody>
        </p:sp>
        <p:sp>
          <p:nvSpPr>
            <p:cNvPr id="24" name="乘號 23"/>
            <p:cNvSpPr/>
            <p:nvPr/>
          </p:nvSpPr>
          <p:spPr>
            <a:xfrm>
              <a:off x="5295793" y="4630864"/>
              <a:ext cx="1107234" cy="957724"/>
            </a:xfrm>
            <a:prstGeom prst="mathMultiply">
              <a:avLst>
                <a:gd name="adj1" fmla="val 13324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88692239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RDS(22) Operation Records</a:t>
            </a:r>
            <a:endParaRPr lang="zh-TW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1988840"/>
            <a:ext cx="5732145" cy="37547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5766300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Process of Auto-Diagnosis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23528" y="1600200"/>
            <a:ext cx="8568952" cy="4925144"/>
          </a:xfrm>
        </p:spPr>
        <p:txBody>
          <a:bodyPr>
            <a:normAutofit fontScale="6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zh-TW" altLang="zh-TW" dirty="0" smtClean="0"/>
              <a:t>設定</a:t>
            </a:r>
            <a:r>
              <a:rPr lang="en-US" altLang="zh-TW" dirty="0"/>
              <a:t>un-lock, </a:t>
            </a:r>
            <a:r>
              <a:rPr lang="zh-TW" altLang="zh-TW" dirty="0"/>
              <a:t>設定</a:t>
            </a:r>
            <a:r>
              <a:rPr lang="en-US" altLang="zh-TW" dirty="0"/>
              <a:t> STD mode, </a:t>
            </a:r>
            <a:r>
              <a:rPr lang="zh-TW" altLang="zh-TW" dirty="0"/>
              <a:t>設定</a:t>
            </a:r>
            <a:r>
              <a:rPr lang="en-US" altLang="zh-TW" dirty="0"/>
              <a:t>filter schedule</a:t>
            </a:r>
            <a:r>
              <a:rPr lang="zh-TW" altLang="zh-TW" dirty="0"/>
              <a:t>讓當下時間不是循環時段</a:t>
            </a:r>
            <a:r>
              <a:rPr lang="en-US" altLang="zh-TW" dirty="0"/>
              <a:t>, </a:t>
            </a:r>
            <a:r>
              <a:rPr lang="zh-TW" altLang="zh-TW" dirty="0" smtClean="0"/>
              <a:t>並且記住原來</a:t>
            </a:r>
            <a:r>
              <a:rPr lang="zh-TW" altLang="zh-TW" dirty="0"/>
              <a:t>的設定水溫</a:t>
            </a:r>
            <a:r>
              <a:rPr lang="en-US" altLang="zh-TW" dirty="0"/>
              <a:t>, </a:t>
            </a:r>
            <a:r>
              <a:rPr lang="zh-TW" altLang="zh-TW" dirty="0"/>
              <a:t>原來的</a:t>
            </a:r>
            <a:r>
              <a:rPr lang="en-US" altLang="zh-TW" dirty="0"/>
              <a:t>STD/ECO mode, </a:t>
            </a:r>
            <a:r>
              <a:rPr lang="zh-TW" altLang="zh-TW" dirty="0"/>
              <a:t>原來的</a:t>
            </a:r>
            <a:r>
              <a:rPr lang="en-US" altLang="zh-TW" dirty="0"/>
              <a:t>filter schedule</a:t>
            </a:r>
            <a:endParaRPr lang="zh-TW" altLang="zh-TW" dirty="0"/>
          </a:p>
          <a:p>
            <a:pPr marL="514350" indent="-514350">
              <a:buFont typeface="+mj-lt"/>
              <a:buAutoNum type="arabicPeriod"/>
            </a:pPr>
            <a:r>
              <a:rPr lang="zh-TW" altLang="zh-TW" dirty="0" smtClean="0"/>
              <a:t>如果</a:t>
            </a:r>
            <a:r>
              <a:rPr lang="en-US" altLang="zh-TW" dirty="0"/>
              <a:t>SPA</a:t>
            </a:r>
            <a:r>
              <a:rPr lang="zh-TW" altLang="zh-TW" dirty="0"/>
              <a:t>正在加熱</a:t>
            </a:r>
            <a:r>
              <a:rPr lang="en-US" altLang="zh-TW" dirty="0"/>
              <a:t>, (</a:t>
            </a:r>
            <a:r>
              <a:rPr lang="zh-TW" altLang="zh-TW" dirty="0"/>
              <a:t>會看到</a:t>
            </a:r>
            <a:r>
              <a:rPr lang="en-US" altLang="zh-TW" dirty="0"/>
              <a:t> </a:t>
            </a:r>
            <a:r>
              <a:rPr lang="en-US" altLang="zh-TW" dirty="0" smtClean="0"/>
              <a:t>Heater + </a:t>
            </a:r>
            <a:r>
              <a:rPr lang="en-US" altLang="zh-TW" dirty="0" err="1" smtClean="0"/>
              <a:t>Circ</a:t>
            </a:r>
            <a:r>
              <a:rPr lang="en-US" altLang="zh-TW" dirty="0" smtClean="0"/>
              <a:t> + UV </a:t>
            </a:r>
            <a:r>
              <a:rPr lang="en-US" altLang="zh-TW" dirty="0"/>
              <a:t>all on) 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>     </a:t>
            </a:r>
            <a:r>
              <a:rPr lang="zh-TW" altLang="zh-TW" dirty="0" smtClean="0"/>
              <a:t>則</a:t>
            </a:r>
            <a:r>
              <a:rPr lang="zh-TW" altLang="zh-TW" dirty="0"/>
              <a:t>先進行</a:t>
            </a:r>
            <a:r>
              <a:rPr lang="en-US" altLang="zh-TW" dirty="0"/>
              <a:t>(3)(4), </a:t>
            </a:r>
            <a:r>
              <a:rPr lang="zh-TW" altLang="zh-TW" dirty="0"/>
              <a:t>再進行</a:t>
            </a:r>
            <a:r>
              <a:rPr lang="en-US" altLang="zh-TW" dirty="0"/>
              <a:t>(5), </a:t>
            </a:r>
            <a:r>
              <a:rPr lang="zh-TW" altLang="zh-TW" dirty="0"/>
              <a:t>然後</a:t>
            </a:r>
            <a:r>
              <a:rPr lang="en-US" altLang="zh-TW" dirty="0"/>
              <a:t>(8)</a:t>
            </a:r>
            <a:r>
              <a:rPr lang="zh-TW" altLang="zh-TW" dirty="0" smtClean="0"/>
              <a:t>結束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zh-TW" dirty="0" smtClean="0"/>
              <a:t>如果</a:t>
            </a:r>
            <a:r>
              <a:rPr lang="en-US" altLang="zh-TW" dirty="0"/>
              <a:t>SPA</a:t>
            </a:r>
            <a:r>
              <a:rPr lang="zh-TW" altLang="zh-TW" dirty="0"/>
              <a:t>沒有在</a:t>
            </a:r>
            <a:r>
              <a:rPr lang="zh-TW" altLang="zh-TW" dirty="0" smtClean="0"/>
              <a:t>加熱</a:t>
            </a:r>
            <a:r>
              <a:rPr lang="en-US" altLang="zh-TW" dirty="0" smtClean="0"/>
              <a:t>, (Heater + </a:t>
            </a:r>
            <a:r>
              <a:rPr lang="en-US" altLang="zh-TW" dirty="0" err="1" smtClean="0"/>
              <a:t>Circ</a:t>
            </a:r>
            <a:r>
              <a:rPr lang="en-US" altLang="zh-TW" dirty="0" smtClean="0"/>
              <a:t> + UV </a:t>
            </a:r>
            <a:r>
              <a:rPr lang="en-US" altLang="zh-TW" dirty="0"/>
              <a:t>all off</a:t>
            </a:r>
            <a:r>
              <a:rPr lang="en-US" altLang="zh-TW" dirty="0" smtClean="0"/>
              <a:t>),</a:t>
            </a:r>
            <a:br>
              <a:rPr lang="en-US" altLang="zh-TW" dirty="0" smtClean="0"/>
            </a:br>
            <a:r>
              <a:rPr lang="en-US" altLang="zh-TW" dirty="0" smtClean="0"/>
              <a:t>     </a:t>
            </a:r>
            <a:r>
              <a:rPr lang="zh-TW" altLang="zh-TW" dirty="0"/>
              <a:t>則先進行</a:t>
            </a:r>
            <a:r>
              <a:rPr lang="en-US" altLang="zh-TW" dirty="0"/>
              <a:t>(5), </a:t>
            </a:r>
            <a:r>
              <a:rPr lang="zh-TW" altLang="zh-TW" dirty="0"/>
              <a:t>再進行</a:t>
            </a:r>
            <a:r>
              <a:rPr lang="en-US" altLang="zh-TW" dirty="0"/>
              <a:t>(6)(7), </a:t>
            </a:r>
            <a:r>
              <a:rPr lang="zh-TW" altLang="zh-TW" dirty="0"/>
              <a:t>然後</a:t>
            </a:r>
            <a:r>
              <a:rPr lang="en-US" altLang="zh-TW" dirty="0"/>
              <a:t>(8)</a:t>
            </a:r>
            <a:r>
              <a:rPr lang="zh-TW" altLang="zh-TW" dirty="0" smtClean="0"/>
              <a:t>結束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zh-TW" dirty="0"/>
              <a:t>如果</a:t>
            </a:r>
            <a:r>
              <a:rPr lang="en-US" altLang="zh-TW" dirty="0"/>
              <a:t>SPA</a:t>
            </a:r>
            <a:r>
              <a:rPr lang="zh-TW" altLang="zh-TW" dirty="0"/>
              <a:t>正在加熱</a:t>
            </a:r>
            <a:r>
              <a:rPr lang="en-US" altLang="zh-TW" dirty="0"/>
              <a:t>, (</a:t>
            </a:r>
            <a:r>
              <a:rPr lang="zh-TW" altLang="zh-TW" dirty="0"/>
              <a:t>會看到</a:t>
            </a:r>
            <a:r>
              <a:rPr lang="en-US" altLang="zh-TW" dirty="0"/>
              <a:t> Heater + </a:t>
            </a:r>
            <a:r>
              <a:rPr lang="en-US" altLang="zh-TW" dirty="0" err="1"/>
              <a:t>Circ</a:t>
            </a:r>
            <a:r>
              <a:rPr lang="en-US" altLang="zh-TW" dirty="0"/>
              <a:t> + UV all on) </a:t>
            </a:r>
            <a:r>
              <a:rPr lang="zh-TW" altLang="en-US" dirty="0"/>
              <a:t>但目前水溫過低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/>
              <a:t>     </a:t>
            </a:r>
            <a:r>
              <a:rPr lang="zh-TW" altLang="zh-TW" dirty="0" smtClean="0"/>
              <a:t>則</a:t>
            </a:r>
            <a:r>
              <a:rPr lang="zh-TW" altLang="en-US" dirty="0"/>
              <a:t>直接</a:t>
            </a:r>
            <a:r>
              <a:rPr lang="zh-TW" altLang="zh-TW" dirty="0" smtClean="0"/>
              <a:t>進行</a:t>
            </a:r>
            <a:r>
              <a:rPr lang="en-US" altLang="zh-TW" dirty="0"/>
              <a:t>(5), </a:t>
            </a:r>
            <a:r>
              <a:rPr lang="zh-TW" altLang="zh-TW" dirty="0"/>
              <a:t>然後</a:t>
            </a:r>
            <a:r>
              <a:rPr lang="en-US" altLang="zh-TW" dirty="0"/>
              <a:t>(8)</a:t>
            </a:r>
            <a:r>
              <a:rPr lang="zh-TW" altLang="zh-TW" dirty="0" smtClean="0"/>
              <a:t>結束</a:t>
            </a:r>
            <a:endParaRPr lang="zh-TW" altLang="zh-TW" dirty="0"/>
          </a:p>
          <a:p>
            <a:pPr marL="514350" indent="-514350">
              <a:buFont typeface="+mj-lt"/>
              <a:buAutoNum type="arabicPeriod"/>
            </a:pPr>
            <a:r>
              <a:rPr lang="zh-TW" altLang="zh-TW" dirty="0" smtClean="0"/>
              <a:t>關掉</a:t>
            </a:r>
            <a:r>
              <a:rPr lang="zh-TW" altLang="zh-TW" dirty="0"/>
              <a:t>所有</a:t>
            </a:r>
            <a:r>
              <a:rPr lang="en-US" altLang="zh-TW" dirty="0"/>
              <a:t>pump/blower, </a:t>
            </a:r>
            <a:r>
              <a:rPr lang="zh-TW" altLang="zh-TW" dirty="0"/>
              <a:t>量測電流</a:t>
            </a:r>
            <a:r>
              <a:rPr lang="en-US" altLang="zh-TW" dirty="0"/>
              <a:t> (heater+</a:t>
            </a:r>
            <a:r>
              <a:rPr lang="zh-TW" altLang="zh-TW" dirty="0"/>
              <a:t>循環</a:t>
            </a:r>
            <a:r>
              <a:rPr lang="en-US" altLang="zh-TW" dirty="0"/>
              <a:t>)</a:t>
            </a:r>
            <a:endParaRPr lang="zh-TW" altLang="zh-TW" dirty="0"/>
          </a:p>
          <a:p>
            <a:pPr marL="514350" indent="-514350">
              <a:buFont typeface="+mj-lt"/>
              <a:buAutoNum type="arabicPeriod"/>
            </a:pPr>
            <a:r>
              <a:rPr lang="zh-TW" altLang="zh-TW" dirty="0" smtClean="0"/>
              <a:t>讓</a:t>
            </a:r>
            <a:r>
              <a:rPr lang="zh-TW" altLang="zh-TW" dirty="0"/>
              <a:t>設定溫度比水溫低</a:t>
            </a:r>
            <a:r>
              <a:rPr lang="en-US" altLang="zh-TW" dirty="0"/>
              <a:t>2</a:t>
            </a:r>
            <a:r>
              <a:rPr lang="zh-TW" altLang="zh-TW" dirty="0"/>
              <a:t>度</a:t>
            </a:r>
            <a:r>
              <a:rPr lang="en-US" altLang="zh-TW" dirty="0"/>
              <a:t>F,  </a:t>
            </a:r>
            <a:r>
              <a:rPr lang="zh-TW" altLang="zh-TW" dirty="0"/>
              <a:t>量測電流</a:t>
            </a:r>
            <a:r>
              <a:rPr lang="en-US" altLang="zh-TW" dirty="0"/>
              <a:t> (</a:t>
            </a:r>
            <a:r>
              <a:rPr lang="zh-TW" altLang="zh-TW" dirty="0"/>
              <a:t>循環</a:t>
            </a:r>
            <a:r>
              <a:rPr lang="en-US" altLang="zh-TW" dirty="0"/>
              <a:t>only), 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zh-TW" dirty="0" smtClean="0"/>
              <a:t>再</a:t>
            </a:r>
            <a:r>
              <a:rPr lang="zh-TW" altLang="zh-TW" dirty="0"/>
              <a:t>一分鐘等待循環結束</a:t>
            </a:r>
          </a:p>
          <a:p>
            <a:pPr marL="514350" indent="-514350">
              <a:buFont typeface="+mj-lt"/>
              <a:buAutoNum type="arabicPeriod"/>
            </a:pPr>
            <a:r>
              <a:rPr lang="zh-TW" altLang="zh-TW" dirty="0" smtClean="0"/>
              <a:t>關掉</a:t>
            </a:r>
            <a:r>
              <a:rPr lang="zh-TW" altLang="zh-TW" dirty="0"/>
              <a:t>所有</a:t>
            </a:r>
            <a:r>
              <a:rPr lang="en-US" altLang="zh-TW" dirty="0"/>
              <a:t>pump/blower, </a:t>
            </a:r>
            <a:r>
              <a:rPr lang="zh-TW" altLang="zh-TW" dirty="0"/>
              <a:t>再依序單獨開各個</a:t>
            </a:r>
            <a:r>
              <a:rPr lang="en-US" altLang="zh-TW" dirty="0"/>
              <a:t>pump/blower </a:t>
            </a:r>
            <a:r>
              <a:rPr lang="zh-TW" altLang="zh-TW" dirty="0"/>
              <a:t>量測電流</a:t>
            </a:r>
          </a:p>
          <a:p>
            <a:pPr marL="514350" indent="-514350">
              <a:buFont typeface="+mj-lt"/>
              <a:buAutoNum type="arabicPeriod"/>
            </a:pPr>
            <a:r>
              <a:rPr lang="zh-TW" altLang="zh-TW" dirty="0" smtClean="0"/>
              <a:t>讓</a:t>
            </a:r>
            <a:r>
              <a:rPr lang="zh-TW" altLang="zh-TW" dirty="0"/>
              <a:t>設定溫度比水溫高</a:t>
            </a:r>
            <a:r>
              <a:rPr lang="en-US" altLang="zh-TW" dirty="0"/>
              <a:t>2</a:t>
            </a:r>
            <a:r>
              <a:rPr lang="zh-TW" altLang="zh-TW" dirty="0"/>
              <a:t>度</a:t>
            </a:r>
            <a:r>
              <a:rPr lang="en-US" altLang="zh-TW" dirty="0"/>
              <a:t>F,  </a:t>
            </a:r>
            <a:r>
              <a:rPr lang="zh-TW" altLang="zh-TW" dirty="0"/>
              <a:t>量測電流</a:t>
            </a:r>
            <a:r>
              <a:rPr lang="en-US" altLang="zh-TW" dirty="0"/>
              <a:t> (</a:t>
            </a:r>
            <a:r>
              <a:rPr lang="zh-TW" altLang="zh-TW" dirty="0"/>
              <a:t>循環</a:t>
            </a:r>
            <a:r>
              <a:rPr lang="en-US" altLang="zh-TW" dirty="0"/>
              <a:t>only)</a:t>
            </a:r>
            <a:endParaRPr lang="zh-TW" altLang="zh-TW" dirty="0"/>
          </a:p>
          <a:p>
            <a:pPr marL="514350" indent="-514350">
              <a:buFont typeface="+mj-lt"/>
              <a:buAutoNum type="arabicPeriod"/>
            </a:pPr>
            <a:r>
              <a:rPr lang="zh-TW" altLang="zh-TW" dirty="0" smtClean="0"/>
              <a:t>等</a:t>
            </a:r>
            <a:r>
              <a:rPr lang="zh-TW" altLang="zh-TW" dirty="0"/>
              <a:t>一分鐘</a:t>
            </a:r>
            <a:r>
              <a:rPr lang="en-US" altLang="zh-TW" dirty="0"/>
              <a:t>,(heater on), </a:t>
            </a:r>
            <a:r>
              <a:rPr lang="zh-TW" altLang="zh-TW" dirty="0"/>
              <a:t>量測電流</a:t>
            </a:r>
            <a:r>
              <a:rPr lang="en-US" altLang="zh-TW" dirty="0"/>
              <a:t> (heater+</a:t>
            </a:r>
            <a:r>
              <a:rPr lang="zh-TW" altLang="zh-TW" dirty="0"/>
              <a:t>循環</a:t>
            </a:r>
            <a:r>
              <a:rPr lang="en-US" altLang="zh-TW" dirty="0"/>
              <a:t>)</a:t>
            </a:r>
            <a:endParaRPr lang="zh-TW" altLang="zh-TW" dirty="0"/>
          </a:p>
          <a:p>
            <a:pPr marL="514350" indent="-514350">
              <a:buFont typeface="+mj-lt"/>
              <a:buAutoNum type="arabicPeriod"/>
            </a:pPr>
            <a:r>
              <a:rPr lang="zh-TW" altLang="zh-TW" dirty="0" smtClean="0"/>
              <a:t>回復</a:t>
            </a:r>
            <a:r>
              <a:rPr lang="zh-TW" altLang="zh-TW" dirty="0"/>
              <a:t>原來的設定</a:t>
            </a:r>
            <a:r>
              <a:rPr lang="en-US" altLang="zh-TW" dirty="0"/>
              <a:t>,</a:t>
            </a:r>
            <a:r>
              <a:rPr lang="zh-TW" altLang="zh-TW" dirty="0"/>
              <a:t>結束</a:t>
            </a:r>
            <a:r>
              <a:rPr lang="en-US" altLang="zh-TW" dirty="0"/>
              <a:t>.</a:t>
            </a:r>
            <a:endParaRPr lang="zh-TW" altLang="zh-TW" dirty="0"/>
          </a:p>
          <a:p>
            <a:pPr marL="514350" indent="-514350">
              <a:buFont typeface="+mj-lt"/>
              <a:buAutoNum type="arabicPeriod"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9138158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788024" y="274638"/>
            <a:ext cx="4228524" cy="1143000"/>
          </a:xfrm>
        </p:spPr>
        <p:txBody>
          <a:bodyPr>
            <a:normAutofit fontScale="90000"/>
          </a:bodyPr>
          <a:lstStyle/>
          <a:p>
            <a:r>
              <a:rPr lang="en-US" altLang="zh-TW" dirty="0" smtClean="0"/>
              <a:t>Note:</a:t>
            </a:r>
            <a:br>
              <a:rPr lang="en-US" altLang="zh-TW" dirty="0" smtClean="0"/>
            </a:br>
            <a:r>
              <a:rPr lang="en-US" altLang="zh-TW" dirty="0" smtClean="0"/>
              <a:t>Total time of A.D.(1)</a:t>
            </a:r>
            <a:endParaRPr lang="zh-TW" altLang="en-US" dirty="0"/>
          </a:p>
        </p:txBody>
      </p:sp>
      <p:sp>
        <p:nvSpPr>
          <p:cNvPr id="3" name="文字方塊 2"/>
          <p:cNvSpPr txBox="1"/>
          <p:nvPr/>
        </p:nvSpPr>
        <p:spPr>
          <a:xfrm>
            <a:off x="35496" y="188640"/>
            <a:ext cx="2671885" cy="64633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 smtClean="0"/>
              <a:t>&gt;&gt;&gt;&gt;&gt;&gt;&gt;&gt;&gt;&gt;&gt;&gt;&gt;&gt;&gt;&gt;&gt;&gt;&gt;&gt;&gt;&gt;&gt;&gt;</a:t>
            </a:r>
            <a:endParaRPr lang="zh-TW" altLang="en-US" sz="1200" dirty="0"/>
          </a:p>
          <a:p>
            <a:r>
              <a:rPr lang="en-US" altLang="zh-TW" sz="1200" dirty="0"/>
              <a:t>Auto-Diagnosis starts...</a:t>
            </a:r>
            <a:endParaRPr lang="zh-TW" altLang="en-US" sz="1200" dirty="0"/>
          </a:p>
          <a:p>
            <a:r>
              <a:rPr lang="en-US" altLang="zh-TW" sz="1200" dirty="0"/>
              <a:t>22:45:25&gt; ---- </a:t>
            </a:r>
            <a:r>
              <a:rPr lang="en-US" altLang="zh-TW" sz="1200" dirty="0" err="1"/>
              <a:t>S_idel</a:t>
            </a:r>
            <a:r>
              <a:rPr lang="en-US" altLang="zh-TW" sz="1200" dirty="0"/>
              <a:t> ---</a:t>
            </a:r>
            <a:endParaRPr lang="zh-TW" altLang="en-US" sz="1200" dirty="0"/>
          </a:p>
          <a:p>
            <a:r>
              <a:rPr lang="en-US" altLang="zh-TW" sz="1200" dirty="0"/>
              <a:t>22:45:25&gt; to </a:t>
            </a:r>
            <a:r>
              <a:rPr lang="en-US" altLang="zh-TW" sz="1200" dirty="0" err="1"/>
              <a:t>C_std</a:t>
            </a:r>
            <a:endParaRPr lang="zh-TW" altLang="en-US" sz="1200" dirty="0"/>
          </a:p>
          <a:p>
            <a:r>
              <a:rPr lang="en-US" altLang="zh-TW" sz="1200" dirty="0"/>
              <a:t>22:45:29&gt; to </a:t>
            </a:r>
            <a:r>
              <a:rPr lang="en-US" altLang="zh-TW" sz="1200" dirty="0" err="1"/>
              <a:t>S_saveFsch</a:t>
            </a:r>
            <a:endParaRPr lang="zh-TW" altLang="en-US" sz="1200" dirty="0"/>
          </a:p>
          <a:p>
            <a:r>
              <a:rPr lang="en-US" altLang="zh-TW" sz="1200" dirty="0"/>
              <a:t>&gt;&gt; Save current setting...</a:t>
            </a:r>
            <a:endParaRPr lang="zh-TW" altLang="en-US" sz="1200" dirty="0"/>
          </a:p>
          <a:p>
            <a:r>
              <a:rPr lang="en-US" altLang="zh-TW" sz="1200" dirty="0"/>
              <a:t>22:45:29&gt; to </a:t>
            </a:r>
            <a:r>
              <a:rPr lang="en-US" altLang="zh-TW" sz="1200" dirty="0" err="1"/>
              <a:t>C_saveFsch</a:t>
            </a:r>
            <a:endParaRPr lang="zh-TW" altLang="en-US" sz="1200" dirty="0"/>
          </a:p>
          <a:p>
            <a:r>
              <a:rPr lang="en-US" altLang="zh-TW" sz="1200" dirty="0"/>
              <a:t>22:45:33&gt; to </a:t>
            </a:r>
            <a:r>
              <a:rPr lang="en-US" altLang="zh-TW" sz="1200" dirty="0" err="1"/>
              <a:t>S_setFsch</a:t>
            </a:r>
            <a:endParaRPr lang="zh-TW" altLang="en-US" sz="1200" dirty="0"/>
          </a:p>
          <a:p>
            <a:r>
              <a:rPr lang="en-US" altLang="zh-TW" sz="1200" dirty="0"/>
              <a:t>&gt;&gt; Save current filter schedule...</a:t>
            </a:r>
            <a:endParaRPr lang="zh-TW" altLang="en-US" sz="1200" dirty="0"/>
          </a:p>
          <a:p>
            <a:r>
              <a:rPr lang="en-US" altLang="zh-TW" sz="1200" dirty="0"/>
              <a:t>22:45:33&gt; to </a:t>
            </a:r>
            <a:r>
              <a:rPr lang="en-US" altLang="zh-TW" sz="1200" dirty="0" err="1"/>
              <a:t>C_setFsch</a:t>
            </a:r>
            <a:endParaRPr lang="zh-TW" altLang="en-US" sz="1200" dirty="0"/>
          </a:p>
          <a:p>
            <a:r>
              <a:rPr lang="en-US" altLang="zh-TW" sz="1200" dirty="0"/>
              <a:t>&gt;&gt; </a:t>
            </a:r>
            <a:r>
              <a:rPr lang="en-US" altLang="zh-TW" sz="1200" dirty="0" err="1"/>
              <a:t>Trun</a:t>
            </a:r>
            <a:r>
              <a:rPr lang="en-US" altLang="zh-TW" sz="1200" dirty="0"/>
              <a:t> of all pump &amp; blower...</a:t>
            </a:r>
            <a:endParaRPr lang="zh-TW" altLang="en-US" sz="1200" dirty="0"/>
          </a:p>
          <a:p>
            <a:r>
              <a:rPr lang="en-US" altLang="zh-TW" sz="1200" dirty="0"/>
              <a:t>22:45:41&gt; to S0_all_off</a:t>
            </a:r>
            <a:endParaRPr lang="zh-TW" altLang="en-US" sz="1200" dirty="0"/>
          </a:p>
          <a:p>
            <a:r>
              <a:rPr lang="en-US" altLang="zh-TW" sz="1200" dirty="0"/>
              <a:t>22:45:41&gt; to C0_all_off</a:t>
            </a:r>
            <a:endParaRPr lang="zh-TW" altLang="en-US" sz="1200" dirty="0"/>
          </a:p>
          <a:p>
            <a:r>
              <a:rPr lang="en-US" altLang="zh-TW" sz="1200" dirty="0"/>
              <a:t>22:45:45&gt; C0_all_off</a:t>
            </a:r>
            <a:endParaRPr lang="zh-TW" altLang="en-US" sz="1200" dirty="0"/>
          </a:p>
          <a:p>
            <a:r>
              <a:rPr lang="en-US" altLang="zh-TW" sz="1200" dirty="0"/>
              <a:t>22:45:51&gt; M0_all_off</a:t>
            </a:r>
            <a:endParaRPr lang="zh-TW" altLang="en-US" sz="1200" dirty="0"/>
          </a:p>
          <a:p>
            <a:r>
              <a:rPr lang="en-US" altLang="zh-TW" sz="1200" dirty="0"/>
              <a:t>&gt;&gt; all off</a:t>
            </a:r>
            <a:r>
              <a:rPr lang="zh-TW" altLang="en-US" sz="1200" b="1" dirty="0"/>
              <a:t> </a:t>
            </a:r>
            <a:r>
              <a:rPr lang="en-US" altLang="zh-TW" sz="1200" b="1" dirty="0"/>
              <a:t>: 0A</a:t>
            </a:r>
            <a:r>
              <a:rPr lang="zh-TW" altLang="en-US" sz="1200" dirty="0"/>
              <a:t> </a:t>
            </a:r>
            <a:r>
              <a:rPr lang="en-US" altLang="zh-TW" sz="1200" dirty="0"/>
              <a:t>(Normal)</a:t>
            </a:r>
            <a:endParaRPr lang="zh-TW" altLang="en-US" sz="1200" dirty="0"/>
          </a:p>
          <a:p>
            <a:r>
              <a:rPr lang="en-US" altLang="zh-TW" sz="1200" dirty="0"/>
              <a:t>22:45:51&gt; S1_P1_hi</a:t>
            </a:r>
            <a:endParaRPr lang="zh-TW" altLang="en-US" sz="1200" dirty="0"/>
          </a:p>
          <a:p>
            <a:r>
              <a:rPr lang="en-US" altLang="zh-TW" sz="1200" dirty="0"/>
              <a:t>22:45:55&gt; C1_P1_hi</a:t>
            </a:r>
            <a:endParaRPr lang="zh-TW" altLang="en-US" sz="1200" dirty="0"/>
          </a:p>
          <a:p>
            <a:r>
              <a:rPr lang="en-US" altLang="zh-TW" sz="1200" dirty="0"/>
              <a:t>22:45:55&gt; S1_P1_hi</a:t>
            </a:r>
            <a:endParaRPr lang="zh-TW" altLang="en-US" sz="1200" dirty="0"/>
          </a:p>
          <a:p>
            <a:r>
              <a:rPr lang="en-US" altLang="zh-TW" sz="1200" dirty="0"/>
              <a:t>22:45:59&gt; C1_P1_hi</a:t>
            </a:r>
            <a:endParaRPr lang="zh-TW" altLang="en-US" sz="1200" dirty="0"/>
          </a:p>
          <a:p>
            <a:r>
              <a:rPr lang="en-US" altLang="zh-TW" sz="1200" dirty="0"/>
              <a:t>22:45:59&gt; S1_P1_hi</a:t>
            </a:r>
            <a:endParaRPr lang="zh-TW" altLang="en-US" sz="1200" dirty="0"/>
          </a:p>
          <a:p>
            <a:r>
              <a:rPr lang="en-US" altLang="zh-TW" sz="1200" dirty="0"/>
              <a:t>22:46:03&gt; C1_P1_hi</a:t>
            </a:r>
            <a:endParaRPr lang="zh-TW" altLang="en-US" sz="1200" dirty="0"/>
          </a:p>
          <a:p>
            <a:r>
              <a:rPr lang="en-US" altLang="zh-TW" sz="1200" dirty="0"/>
              <a:t>22:46:09&gt; M1_P1_hi</a:t>
            </a:r>
            <a:endParaRPr lang="zh-TW" altLang="en-US" sz="1200" dirty="0"/>
          </a:p>
          <a:p>
            <a:r>
              <a:rPr lang="en-US" altLang="zh-TW" sz="1200" dirty="0"/>
              <a:t>&gt;&gt; Pump-1 Hi + </a:t>
            </a:r>
            <a:r>
              <a:rPr lang="en-US" altLang="zh-TW" sz="1200" dirty="0" err="1"/>
              <a:t>Circ</a:t>
            </a:r>
            <a:r>
              <a:rPr lang="en-US" altLang="zh-TW" sz="1200" dirty="0"/>
              <a:t> + UV </a:t>
            </a:r>
            <a:r>
              <a:rPr lang="zh-TW" altLang="en-US" sz="1200" b="1" dirty="0"/>
              <a:t> </a:t>
            </a:r>
            <a:r>
              <a:rPr lang="en-US" altLang="zh-TW" sz="1200" b="1" dirty="0"/>
              <a:t>: 7A</a:t>
            </a:r>
            <a:r>
              <a:rPr lang="zh-TW" altLang="en-US" sz="1200" dirty="0"/>
              <a:t> </a:t>
            </a:r>
            <a:r>
              <a:rPr lang="en-US" altLang="zh-TW" sz="1200" dirty="0"/>
              <a:t>(Normal)</a:t>
            </a:r>
            <a:endParaRPr lang="zh-TW" altLang="en-US" sz="1200" dirty="0"/>
          </a:p>
          <a:p>
            <a:r>
              <a:rPr lang="en-US" altLang="zh-TW" sz="1200" dirty="0"/>
              <a:t>22:46:09&gt; S2_P1_lo</a:t>
            </a:r>
            <a:endParaRPr lang="zh-TW" altLang="en-US" sz="1200" dirty="0"/>
          </a:p>
          <a:p>
            <a:r>
              <a:rPr lang="en-US" altLang="zh-TW" sz="1200" dirty="0"/>
              <a:t>22:46:12&gt; C2_P1_lo</a:t>
            </a:r>
            <a:endParaRPr lang="zh-TW" altLang="en-US" sz="1200" dirty="0"/>
          </a:p>
          <a:p>
            <a:r>
              <a:rPr lang="en-US" altLang="zh-TW" sz="1200" dirty="0"/>
              <a:t>22:46:18&gt; M2_P1_lo</a:t>
            </a:r>
            <a:endParaRPr lang="zh-TW" altLang="en-US" sz="1200" dirty="0"/>
          </a:p>
          <a:p>
            <a:r>
              <a:rPr lang="en-US" altLang="zh-TW" sz="1200" dirty="0"/>
              <a:t>&gt;&gt; Pump-1 Lo  + </a:t>
            </a:r>
            <a:r>
              <a:rPr lang="en-US" altLang="zh-TW" sz="1200" dirty="0" err="1"/>
              <a:t>Circ</a:t>
            </a:r>
            <a:r>
              <a:rPr lang="en-US" altLang="zh-TW" sz="1200" dirty="0"/>
              <a:t> + UV</a:t>
            </a:r>
            <a:r>
              <a:rPr lang="zh-TW" altLang="en-US" sz="1200" b="1" dirty="0"/>
              <a:t> </a:t>
            </a:r>
            <a:r>
              <a:rPr lang="en-US" altLang="zh-TW" sz="1200" b="1" dirty="0"/>
              <a:t>: 3A</a:t>
            </a:r>
            <a:r>
              <a:rPr lang="zh-TW" altLang="en-US" sz="1200" dirty="0"/>
              <a:t> </a:t>
            </a:r>
            <a:r>
              <a:rPr lang="en-US" altLang="zh-TW" sz="1200" dirty="0"/>
              <a:t>(Normal)</a:t>
            </a:r>
            <a:endParaRPr lang="zh-TW" altLang="en-US" sz="1200" dirty="0"/>
          </a:p>
          <a:p>
            <a:r>
              <a:rPr lang="en-US" altLang="zh-TW" sz="1200" dirty="0"/>
              <a:t>22:46:18&gt; S3_P2_hi</a:t>
            </a:r>
            <a:endParaRPr lang="zh-TW" altLang="en-US" sz="1200" dirty="0"/>
          </a:p>
          <a:p>
            <a:r>
              <a:rPr lang="en-US" altLang="zh-TW" sz="1200" dirty="0"/>
              <a:t>22:46:22&gt; C3_P2_hi</a:t>
            </a:r>
            <a:endParaRPr lang="zh-TW" altLang="en-US" sz="1200" dirty="0"/>
          </a:p>
          <a:p>
            <a:r>
              <a:rPr lang="en-US" altLang="zh-TW" sz="1200" dirty="0"/>
              <a:t>22:46:22&gt; S3_P2_hi</a:t>
            </a:r>
            <a:endParaRPr lang="zh-TW" altLang="en-US" sz="1200" dirty="0"/>
          </a:p>
          <a:p>
            <a:r>
              <a:rPr lang="en-US" altLang="zh-TW" sz="1200" dirty="0"/>
              <a:t>22:46:26&gt; C3_P2_hi</a:t>
            </a:r>
            <a:endParaRPr lang="zh-TW" altLang="en-US" sz="1200" dirty="0"/>
          </a:p>
          <a:p>
            <a:r>
              <a:rPr lang="en-US" altLang="zh-TW" sz="1200" dirty="0"/>
              <a:t>22:46:32&gt; M3_P2_hi</a:t>
            </a:r>
            <a:endParaRPr lang="zh-TW" altLang="en-US" sz="1200" dirty="0"/>
          </a:p>
          <a:p>
            <a:r>
              <a:rPr lang="en-US" altLang="zh-TW" sz="1200" dirty="0"/>
              <a:t>&gt;&gt; Pump-2 Hi</a:t>
            </a:r>
            <a:r>
              <a:rPr lang="zh-TW" altLang="en-US" sz="1200" b="1" dirty="0"/>
              <a:t> </a:t>
            </a:r>
            <a:r>
              <a:rPr lang="en-US" altLang="zh-TW" sz="1200" b="1" dirty="0"/>
              <a:t>: 12A</a:t>
            </a:r>
            <a:r>
              <a:rPr lang="zh-TW" altLang="en-US" sz="1200" dirty="0"/>
              <a:t> </a:t>
            </a:r>
            <a:r>
              <a:rPr lang="en-US" altLang="zh-TW" sz="1200" dirty="0"/>
              <a:t>(Normal</a:t>
            </a:r>
            <a:r>
              <a:rPr lang="en-US" altLang="zh-TW" sz="1200" dirty="0" smtClean="0"/>
              <a:t>)</a:t>
            </a:r>
            <a:endParaRPr lang="zh-TW" altLang="en-US" sz="1200" dirty="0"/>
          </a:p>
        </p:txBody>
      </p:sp>
      <p:sp>
        <p:nvSpPr>
          <p:cNvPr id="4" name="文字方塊 3"/>
          <p:cNvSpPr txBox="1"/>
          <p:nvPr/>
        </p:nvSpPr>
        <p:spPr>
          <a:xfrm>
            <a:off x="2699792" y="91653"/>
            <a:ext cx="2869696" cy="60016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/>
              <a:t>22:46:32&gt; S7_blower</a:t>
            </a:r>
            <a:endParaRPr lang="zh-TW" altLang="en-US" sz="1200" dirty="0"/>
          </a:p>
          <a:p>
            <a:r>
              <a:rPr lang="en-US" altLang="zh-TW" sz="1200" dirty="0"/>
              <a:t>22:46:36&gt; C7_blower</a:t>
            </a:r>
            <a:endParaRPr lang="zh-TW" altLang="en-US" sz="1200" dirty="0"/>
          </a:p>
          <a:p>
            <a:r>
              <a:rPr lang="en-US" altLang="zh-TW" sz="1200" dirty="0"/>
              <a:t>22:46:42&gt; M7_blower</a:t>
            </a:r>
            <a:endParaRPr lang="zh-TW" altLang="en-US" sz="1200" dirty="0"/>
          </a:p>
          <a:p>
            <a:r>
              <a:rPr lang="en-US" altLang="zh-TW" sz="1200" dirty="0"/>
              <a:t>&gt;&gt; Blower</a:t>
            </a:r>
            <a:r>
              <a:rPr lang="zh-TW" altLang="en-US" sz="1200" b="1" dirty="0"/>
              <a:t> </a:t>
            </a:r>
            <a:r>
              <a:rPr lang="en-US" altLang="zh-TW" sz="1200" b="1" dirty="0"/>
              <a:t>: 0A</a:t>
            </a:r>
            <a:r>
              <a:rPr lang="zh-TW" altLang="en-US" sz="1200" dirty="0"/>
              <a:t> </a:t>
            </a:r>
            <a:r>
              <a:rPr lang="en-US" altLang="zh-TW" sz="1200" dirty="0"/>
              <a:t>(Normal</a:t>
            </a:r>
            <a:r>
              <a:rPr lang="en-US" altLang="zh-TW" sz="1200" dirty="0" smtClean="0"/>
              <a:t>)</a:t>
            </a:r>
          </a:p>
          <a:p>
            <a:r>
              <a:rPr lang="en-US" altLang="zh-TW" sz="1200" dirty="0" smtClean="0"/>
              <a:t>&gt;&gt; </a:t>
            </a:r>
            <a:r>
              <a:rPr lang="en-US" altLang="zh-TW" sz="1200" dirty="0" err="1"/>
              <a:t>Trun</a:t>
            </a:r>
            <a:r>
              <a:rPr lang="en-US" altLang="zh-TW" sz="1200" dirty="0"/>
              <a:t> on </a:t>
            </a:r>
            <a:r>
              <a:rPr lang="en-US" altLang="zh-TW" sz="1200" dirty="0" err="1"/>
              <a:t>circuration</a:t>
            </a:r>
            <a:r>
              <a:rPr lang="en-US" altLang="zh-TW" sz="1200" dirty="0"/>
              <a:t>...</a:t>
            </a:r>
            <a:endParaRPr lang="zh-TW" altLang="en-US" sz="1200" dirty="0"/>
          </a:p>
          <a:p>
            <a:r>
              <a:rPr lang="en-US" altLang="zh-TW" sz="1200" dirty="0"/>
              <a:t>22:46:56&gt; </a:t>
            </a:r>
            <a:r>
              <a:rPr lang="en-US" altLang="zh-TW" sz="1200" dirty="0" err="1"/>
              <a:t>M_HeatOn_CircOnly</a:t>
            </a:r>
            <a:endParaRPr lang="zh-TW" altLang="en-US" sz="1200" dirty="0"/>
          </a:p>
          <a:p>
            <a:r>
              <a:rPr lang="en-US" altLang="zh-TW" sz="1200" dirty="0"/>
              <a:t>&gt;&gt; CP + UV</a:t>
            </a:r>
            <a:r>
              <a:rPr lang="zh-TW" altLang="en-US" sz="1200" b="1" dirty="0"/>
              <a:t> </a:t>
            </a:r>
            <a:r>
              <a:rPr lang="en-US" altLang="zh-TW" sz="1200" b="1" dirty="0"/>
              <a:t>: 1A</a:t>
            </a:r>
            <a:r>
              <a:rPr lang="zh-TW" altLang="en-US" sz="1200" dirty="0"/>
              <a:t> </a:t>
            </a:r>
            <a:r>
              <a:rPr lang="en-US" altLang="zh-TW" sz="1200" dirty="0"/>
              <a:t>(Normal)</a:t>
            </a:r>
            <a:endParaRPr lang="zh-TW" altLang="en-US" sz="1200" dirty="0"/>
          </a:p>
          <a:p>
            <a:r>
              <a:rPr lang="en-US" altLang="zh-TW" sz="1200" dirty="0"/>
              <a:t>22:47:00&gt; </a:t>
            </a:r>
            <a:r>
              <a:rPr lang="en-US" altLang="zh-TW" sz="1200" dirty="0" err="1"/>
              <a:t>W_HeatON_CircOn</a:t>
            </a:r>
            <a:endParaRPr lang="zh-TW" altLang="en-US" sz="1200" dirty="0"/>
          </a:p>
          <a:p>
            <a:r>
              <a:rPr lang="en-US" altLang="zh-TW" sz="1200" dirty="0"/>
              <a:t>22:47:04&gt; </a:t>
            </a:r>
            <a:r>
              <a:rPr lang="en-US" altLang="zh-TW" sz="1200" dirty="0" err="1"/>
              <a:t>W_HeatON_CircOn</a:t>
            </a:r>
            <a:endParaRPr lang="zh-TW" altLang="en-US" sz="1200" dirty="0"/>
          </a:p>
          <a:p>
            <a:r>
              <a:rPr lang="en-US" altLang="zh-TW" sz="1200" dirty="0"/>
              <a:t>22:47:08&gt; </a:t>
            </a:r>
            <a:r>
              <a:rPr lang="en-US" altLang="zh-TW" sz="1200" dirty="0" err="1"/>
              <a:t>W_HeatON_CircOn</a:t>
            </a:r>
            <a:endParaRPr lang="zh-TW" altLang="en-US" sz="1200" dirty="0"/>
          </a:p>
          <a:p>
            <a:r>
              <a:rPr lang="en-US" altLang="zh-TW" sz="1200" dirty="0"/>
              <a:t>22:47:12&gt; </a:t>
            </a:r>
            <a:r>
              <a:rPr lang="en-US" altLang="zh-TW" sz="1200" dirty="0" err="1"/>
              <a:t>W_HeatON_CircOn</a:t>
            </a:r>
            <a:endParaRPr lang="zh-TW" altLang="en-US" sz="1200" dirty="0"/>
          </a:p>
          <a:p>
            <a:r>
              <a:rPr lang="en-US" altLang="zh-TW" sz="1200" dirty="0"/>
              <a:t>22:47:16&gt; </a:t>
            </a:r>
            <a:r>
              <a:rPr lang="en-US" altLang="zh-TW" sz="1200" dirty="0" err="1"/>
              <a:t>W_HeatON_CircOn</a:t>
            </a:r>
            <a:endParaRPr lang="zh-TW" altLang="en-US" sz="1200" dirty="0"/>
          </a:p>
          <a:p>
            <a:r>
              <a:rPr lang="en-US" altLang="zh-TW" sz="1200" dirty="0"/>
              <a:t>22:47:20&gt; </a:t>
            </a:r>
            <a:r>
              <a:rPr lang="en-US" altLang="zh-TW" sz="1200" dirty="0" err="1"/>
              <a:t>W_HeatON_CircOn</a:t>
            </a:r>
            <a:endParaRPr lang="zh-TW" altLang="en-US" sz="1200" dirty="0"/>
          </a:p>
          <a:p>
            <a:r>
              <a:rPr lang="en-US" altLang="zh-TW" sz="1200" dirty="0"/>
              <a:t>22:47:25&gt; </a:t>
            </a:r>
            <a:r>
              <a:rPr lang="en-US" altLang="zh-TW" sz="1200" dirty="0" err="1"/>
              <a:t>W_HeatON_CircOn</a:t>
            </a:r>
            <a:endParaRPr lang="zh-TW" altLang="en-US" sz="1200" dirty="0"/>
          </a:p>
          <a:p>
            <a:r>
              <a:rPr lang="en-US" altLang="zh-TW" sz="1200" dirty="0"/>
              <a:t>22:47:29&gt; </a:t>
            </a:r>
            <a:r>
              <a:rPr lang="en-US" altLang="zh-TW" sz="1200" dirty="0" err="1"/>
              <a:t>W_HeatON_CircOn</a:t>
            </a:r>
            <a:endParaRPr lang="zh-TW" altLang="en-US" sz="1200" dirty="0"/>
          </a:p>
          <a:p>
            <a:r>
              <a:rPr lang="en-US" altLang="zh-TW" sz="1200" dirty="0"/>
              <a:t>22:47:33&gt; </a:t>
            </a:r>
            <a:r>
              <a:rPr lang="en-US" altLang="zh-TW" sz="1200" dirty="0" err="1"/>
              <a:t>W_HeatON_CircOn</a:t>
            </a:r>
            <a:endParaRPr lang="zh-TW" altLang="en-US" sz="1200" dirty="0"/>
          </a:p>
          <a:p>
            <a:r>
              <a:rPr lang="en-US" altLang="zh-TW" sz="1200" dirty="0"/>
              <a:t>22:47:37&gt; </a:t>
            </a:r>
            <a:r>
              <a:rPr lang="en-US" altLang="zh-TW" sz="1200" dirty="0" err="1"/>
              <a:t>W_HeatON_CircOn</a:t>
            </a:r>
            <a:endParaRPr lang="zh-TW" altLang="en-US" sz="1200" dirty="0"/>
          </a:p>
          <a:p>
            <a:r>
              <a:rPr lang="en-US" altLang="zh-TW" sz="1200" dirty="0"/>
              <a:t>22:47:41&gt; </a:t>
            </a:r>
            <a:r>
              <a:rPr lang="en-US" altLang="zh-TW" sz="1200" dirty="0" err="1"/>
              <a:t>W_HeatON_CircOn</a:t>
            </a:r>
            <a:endParaRPr lang="zh-TW" altLang="en-US" sz="1200" dirty="0"/>
          </a:p>
          <a:p>
            <a:r>
              <a:rPr lang="en-US" altLang="zh-TW" sz="1200" dirty="0"/>
              <a:t>22:47:45&gt; </a:t>
            </a:r>
            <a:r>
              <a:rPr lang="en-US" altLang="zh-TW" sz="1200" dirty="0" err="1"/>
              <a:t>W_HeatON_CircOn</a:t>
            </a:r>
            <a:endParaRPr lang="zh-TW" altLang="en-US" sz="1200" dirty="0"/>
          </a:p>
          <a:p>
            <a:r>
              <a:rPr lang="en-US" altLang="zh-TW" sz="1200" dirty="0"/>
              <a:t>22:47:49&gt; </a:t>
            </a:r>
            <a:r>
              <a:rPr lang="en-US" altLang="zh-TW" sz="1200" dirty="0" err="1" smtClean="0"/>
              <a:t>W_HeatON_CircOn</a:t>
            </a:r>
            <a:endParaRPr lang="en-US" altLang="zh-TW" sz="1200" dirty="0" smtClean="0"/>
          </a:p>
          <a:p>
            <a:r>
              <a:rPr lang="en-US" altLang="zh-TW" sz="1200" dirty="0" smtClean="0"/>
              <a:t>&gt;&gt; </a:t>
            </a:r>
            <a:r>
              <a:rPr lang="en-US" altLang="zh-TW" sz="1200" dirty="0" err="1"/>
              <a:t>Trun</a:t>
            </a:r>
            <a:r>
              <a:rPr lang="en-US" altLang="zh-TW" sz="1200" dirty="0"/>
              <a:t> on heater...</a:t>
            </a:r>
            <a:endParaRPr lang="zh-TW" altLang="en-US" sz="1200" dirty="0"/>
          </a:p>
          <a:p>
            <a:r>
              <a:rPr lang="en-US" altLang="zh-TW" sz="1200" dirty="0"/>
              <a:t>22:47:55&gt; </a:t>
            </a:r>
            <a:r>
              <a:rPr lang="en-US" altLang="zh-TW" sz="1200" dirty="0" err="1"/>
              <a:t>M_HeatOn_CircOn</a:t>
            </a:r>
            <a:endParaRPr lang="zh-TW" altLang="en-US" sz="1200" dirty="0"/>
          </a:p>
          <a:p>
            <a:r>
              <a:rPr lang="en-US" altLang="zh-TW" sz="1200" dirty="0"/>
              <a:t>&gt;&gt; Heater + CP + UV</a:t>
            </a:r>
            <a:r>
              <a:rPr lang="zh-TW" altLang="en-US" sz="1200" b="1" dirty="0"/>
              <a:t> </a:t>
            </a:r>
            <a:r>
              <a:rPr lang="en-US" altLang="zh-TW" sz="1200" b="1" dirty="0"/>
              <a:t>: 21A</a:t>
            </a:r>
            <a:r>
              <a:rPr lang="zh-TW" altLang="en-US" sz="1200" dirty="0"/>
              <a:t> </a:t>
            </a:r>
            <a:r>
              <a:rPr lang="en-US" altLang="zh-TW" sz="1200" dirty="0"/>
              <a:t>(Normal)</a:t>
            </a:r>
            <a:endParaRPr lang="zh-TW" altLang="en-US" sz="1200" dirty="0"/>
          </a:p>
          <a:p>
            <a:r>
              <a:rPr lang="en-US" altLang="zh-TW" sz="1200" dirty="0"/>
              <a:t>&gt;&gt; Restoring original setting...</a:t>
            </a:r>
            <a:endParaRPr lang="zh-TW" altLang="en-US" sz="1200" dirty="0"/>
          </a:p>
          <a:p>
            <a:r>
              <a:rPr lang="en-US" altLang="zh-TW" sz="1200" dirty="0"/>
              <a:t>22:47:55&gt; </a:t>
            </a:r>
            <a:r>
              <a:rPr lang="en-US" altLang="zh-TW" sz="1200" dirty="0" err="1"/>
              <a:t>S_Over</a:t>
            </a:r>
            <a:endParaRPr lang="zh-TW" altLang="en-US" sz="1200" dirty="0"/>
          </a:p>
          <a:p>
            <a:r>
              <a:rPr lang="en-US" altLang="zh-TW" sz="1200" dirty="0"/>
              <a:t>22:47:59&gt; </a:t>
            </a:r>
            <a:r>
              <a:rPr lang="en-US" altLang="zh-TW" sz="1200" dirty="0" err="1"/>
              <a:t>C_Over</a:t>
            </a:r>
            <a:endParaRPr lang="zh-TW" altLang="en-US" sz="1200" dirty="0"/>
          </a:p>
          <a:p>
            <a:r>
              <a:rPr lang="nn-NO" altLang="zh-TW" sz="1200" dirty="0"/>
              <a:t>22:47:59&gt; S_Over_SetT, setT as 69</a:t>
            </a:r>
            <a:endParaRPr lang="zh-TW" altLang="en-US" sz="1200" dirty="0"/>
          </a:p>
          <a:p>
            <a:r>
              <a:rPr lang="en-US" altLang="zh-TW" sz="1200" dirty="0"/>
              <a:t>22:48:03&gt; </a:t>
            </a:r>
            <a:r>
              <a:rPr lang="en-US" altLang="zh-TW" sz="1200" dirty="0" err="1"/>
              <a:t>C_Over_SetT</a:t>
            </a:r>
            <a:endParaRPr lang="zh-TW" altLang="en-US" sz="1200" dirty="0"/>
          </a:p>
          <a:p>
            <a:r>
              <a:rPr lang="en-US" altLang="zh-TW" sz="1200" dirty="0"/>
              <a:t>&gt;&gt; Restoring original filter schedule...</a:t>
            </a:r>
            <a:endParaRPr lang="zh-TW" altLang="en-US" sz="1200" dirty="0"/>
          </a:p>
          <a:p>
            <a:r>
              <a:rPr lang="en-US" altLang="zh-TW" sz="1200" dirty="0"/>
              <a:t>22:48:03&gt; </a:t>
            </a:r>
            <a:r>
              <a:rPr lang="en-US" altLang="zh-TW" sz="1200" dirty="0" err="1"/>
              <a:t>S_bkFsch</a:t>
            </a:r>
            <a:endParaRPr lang="zh-TW" altLang="en-US" sz="1200" dirty="0"/>
          </a:p>
          <a:p>
            <a:r>
              <a:rPr lang="en-US" altLang="zh-TW" sz="1200" dirty="0"/>
              <a:t>22:48:11&gt; </a:t>
            </a:r>
            <a:r>
              <a:rPr lang="en-US" altLang="zh-TW" sz="1200" dirty="0" err="1"/>
              <a:t>C_bkFsch</a:t>
            </a:r>
            <a:endParaRPr lang="zh-TW" altLang="en-US" sz="1200" dirty="0"/>
          </a:p>
          <a:p>
            <a:r>
              <a:rPr lang="en-US" altLang="zh-TW" sz="1200" dirty="0"/>
              <a:t>&gt;&gt;&gt;&gt;&gt;&gt;&gt;&gt;&gt;&gt;&gt;&gt;&gt;&gt;&gt;&gt;&gt;&gt;&gt;&gt;&gt;&gt;&gt;&gt;&gt;&gt;&gt;&gt; finished</a:t>
            </a:r>
            <a:endParaRPr lang="zh-TW" altLang="en-US" sz="1200" dirty="0"/>
          </a:p>
        </p:txBody>
      </p:sp>
      <p:sp>
        <p:nvSpPr>
          <p:cNvPr id="5" name="文字方塊 4"/>
          <p:cNvSpPr txBox="1"/>
          <p:nvPr/>
        </p:nvSpPr>
        <p:spPr>
          <a:xfrm>
            <a:off x="5482886" y="1700808"/>
            <a:ext cx="3030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Case: Heater-off &amp; </a:t>
            </a:r>
            <a:r>
              <a:rPr lang="en-US" altLang="zh-TW" dirty="0" err="1" smtClean="0"/>
              <a:t>Circ+UV</a:t>
            </a:r>
            <a:r>
              <a:rPr lang="en-US" altLang="zh-TW" dirty="0" smtClean="0"/>
              <a:t> off</a:t>
            </a:r>
            <a:endParaRPr lang="zh-TW" alt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092"/>
          <a:stretch/>
        </p:blipFill>
        <p:spPr bwMode="auto">
          <a:xfrm>
            <a:off x="5508104" y="5424636"/>
            <a:ext cx="3652460" cy="10287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9" name="文字方塊 8"/>
          <p:cNvSpPr txBox="1"/>
          <p:nvPr/>
        </p:nvSpPr>
        <p:spPr>
          <a:xfrm>
            <a:off x="5502123" y="5003884"/>
            <a:ext cx="2248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With following setting</a:t>
            </a:r>
            <a:endParaRPr lang="zh-TW" altLang="en-US" dirty="0"/>
          </a:p>
        </p:txBody>
      </p:sp>
      <p:sp>
        <p:nvSpPr>
          <p:cNvPr id="10" name="圓角矩形 9"/>
          <p:cNvSpPr/>
          <p:nvPr/>
        </p:nvSpPr>
        <p:spPr>
          <a:xfrm>
            <a:off x="2411760" y="6027683"/>
            <a:ext cx="2808312" cy="716598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3200" b="1" dirty="0" smtClean="0"/>
              <a:t>3 min </a:t>
            </a:r>
            <a:r>
              <a:rPr lang="zh-TW" altLang="en-US" sz="3200" b="1" dirty="0" smtClean="0"/>
              <a:t>左右</a:t>
            </a:r>
            <a:endParaRPr lang="zh-TW" altLang="en-US" sz="3200" b="1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2886" y="2070140"/>
            <a:ext cx="3353753" cy="2733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9500156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860032" y="274638"/>
            <a:ext cx="4156516" cy="1143000"/>
          </a:xfrm>
        </p:spPr>
        <p:txBody>
          <a:bodyPr>
            <a:normAutofit fontScale="90000"/>
          </a:bodyPr>
          <a:lstStyle/>
          <a:p>
            <a:r>
              <a:rPr lang="en-US" altLang="zh-TW" dirty="0" smtClean="0"/>
              <a:t>Note:</a:t>
            </a:r>
            <a:br>
              <a:rPr lang="en-US" altLang="zh-TW" dirty="0" smtClean="0"/>
            </a:br>
            <a:r>
              <a:rPr lang="en-US" altLang="zh-TW" dirty="0" smtClean="0"/>
              <a:t>Total time of A.D.(2)</a:t>
            </a:r>
            <a:endParaRPr lang="zh-TW" altLang="en-US" dirty="0"/>
          </a:p>
        </p:txBody>
      </p:sp>
      <p:sp>
        <p:nvSpPr>
          <p:cNvPr id="3" name="文字方塊 2"/>
          <p:cNvSpPr txBox="1"/>
          <p:nvPr/>
        </p:nvSpPr>
        <p:spPr>
          <a:xfrm>
            <a:off x="35496" y="188640"/>
            <a:ext cx="2444965" cy="65556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/>
              <a:t>&gt;&gt;&gt;&gt;&gt;&gt;&gt;&gt;&gt;&gt;&gt;&gt;&gt;&gt;&gt;&gt;&gt;&gt;&gt;&gt;&gt;&gt;&gt;&gt;</a:t>
            </a:r>
          </a:p>
          <a:p>
            <a:r>
              <a:rPr lang="en-US" altLang="zh-TW" sz="1200" dirty="0"/>
              <a:t>Auto-Diagnosis starts...</a:t>
            </a:r>
          </a:p>
          <a:p>
            <a:r>
              <a:rPr lang="en-US" altLang="zh-TW" sz="1200" dirty="0"/>
              <a:t>23:05:44&gt; ---- </a:t>
            </a:r>
            <a:r>
              <a:rPr lang="en-US" altLang="zh-TW" sz="1200" dirty="0" err="1"/>
              <a:t>S_idel</a:t>
            </a:r>
            <a:r>
              <a:rPr lang="en-US" altLang="zh-TW" sz="1200" dirty="0"/>
              <a:t> ---</a:t>
            </a:r>
          </a:p>
          <a:p>
            <a:r>
              <a:rPr lang="en-US" altLang="zh-TW" sz="1200" dirty="0"/>
              <a:t>23:05:44&gt; to </a:t>
            </a:r>
            <a:r>
              <a:rPr lang="en-US" altLang="zh-TW" sz="1200" dirty="0" err="1"/>
              <a:t>C_std</a:t>
            </a:r>
            <a:endParaRPr lang="en-US" altLang="zh-TW" sz="1200" dirty="0"/>
          </a:p>
          <a:p>
            <a:r>
              <a:rPr lang="en-US" altLang="zh-TW" sz="1200" dirty="0"/>
              <a:t>23:05:47&gt; to </a:t>
            </a:r>
            <a:r>
              <a:rPr lang="en-US" altLang="zh-TW" sz="1200" dirty="0" err="1"/>
              <a:t>S_saveFsch</a:t>
            </a:r>
            <a:endParaRPr lang="en-US" altLang="zh-TW" sz="1200" dirty="0"/>
          </a:p>
          <a:p>
            <a:r>
              <a:rPr lang="en-US" altLang="zh-TW" sz="1200" dirty="0"/>
              <a:t>&gt;&gt; Save current setting...</a:t>
            </a:r>
          </a:p>
          <a:p>
            <a:r>
              <a:rPr lang="en-US" altLang="zh-TW" sz="1200" dirty="0"/>
              <a:t>23:05:47&gt; to </a:t>
            </a:r>
            <a:r>
              <a:rPr lang="en-US" altLang="zh-TW" sz="1200" dirty="0" err="1"/>
              <a:t>C_saveFsch</a:t>
            </a:r>
            <a:endParaRPr lang="en-US" altLang="zh-TW" sz="1200" dirty="0"/>
          </a:p>
          <a:p>
            <a:r>
              <a:rPr lang="en-US" altLang="zh-TW" sz="1200" dirty="0"/>
              <a:t>23:05:51&gt; to </a:t>
            </a:r>
            <a:r>
              <a:rPr lang="en-US" altLang="zh-TW" sz="1200" dirty="0" err="1"/>
              <a:t>S_setFsch</a:t>
            </a:r>
            <a:endParaRPr lang="en-US" altLang="zh-TW" sz="1200" dirty="0"/>
          </a:p>
          <a:p>
            <a:r>
              <a:rPr lang="en-US" altLang="zh-TW" sz="1200" dirty="0"/>
              <a:t>&gt;&gt; Save current filter schedule...</a:t>
            </a:r>
          </a:p>
          <a:p>
            <a:r>
              <a:rPr lang="en-US" altLang="zh-TW" sz="1200" dirty="0"/>
              <a:t>23:05:51&gt; to </a:t>
            </a:r>
            <a:r>
              <a:rPr lang="en-US" altLang="zh-TW" sz="1200" dirty="0" err="1"/>
              <a:t>C_setFsch</a:t>
            </a:r>
            <a:endParaRPr lang="en-US" altLang="zh-TW" sz="1200" dirty="0"/>
          </a:p>
          <a:p>
            <a:r>
              <a:rPr lang="en-US" altLang="zh-TW" sz="1200" dirty="0"/>
              <a:t>&gt;&gt; </a:t>
            </a:r>
            <a:r>
              <a:rPr lang="en-US" altLang="zh-TW" sz="1200" dirty="0" err="1"/>
              <a:t>Trun</a:t>
            </a:r>
            <a:r>
              <a:rPr lang="en-US" altLang="zh-TW" sz="1200" dirty="0"/>
              <a:t> of all pump &amp; blower...</a:t>
            </a:r>
          </a:p>
          <a:p>
            <a:r>
              <a:rPr lang="en-US" altLang="zh-TW" sz="1200" dirty="0"/>
              <a:t>23:05:59&gt; to </a:t>
            </a:r>
            <a:r>
              <a:rPr lang="en-US" altLang="zh-TW" sz="1200" dirty="0" err="1"/>
              <a:t>S_HC_all_off</a:t>
            </a:r>
            <a:endParaRPr lang="en-US" altLang="zh-TW" sz="1200" dirty="0"/>
          </a:p>
          <a:p>
            <a:r>
              <a:rPr lang="en-US" altLang="zh-TW" sz="1200" dirty="0"/>
              <a:t>23:05:59&gt; to </a:t>
            </a:r>
            <a:r>
              <a:rPr lang="en-US" altLang="zh-TW" sz="1200" dirty="0" err="1"/>
              <a:t>C_HC_all_off</a:t>
            </a:r>
            <a:endParaRPr lang="en-US" altLang="zh-TW" sz="1200" dirty="0"/>
          </a:p>
          <a:p>
            <a:r>
              <a:rPr lang="en-US" altLang="zh-TW" sz="1200" dirty="0"/>
              <a:t>23:06:03&gt; </a:t>
            </a:r>
            <a:r>
              <a:rPr lang="en-US" altLang="zh-TW" sz="1200" dirty="0" err="1"/>
              <a:t>C_HC_all_off</a:t>
            </a:r>
            <a:endParaRPr lang="en-US" altLang="zh-TW" sz="1200" dirty="0"/>
          </a:p>
          <a:p>
            <a:r>
              <a:rPr lang="en-US" altLang="zh-TW" sz="1200" dirty="0"/>
              <a:t>23:06:09&gt; </a:t>
            </a:r>
            <a:r>
              <a:rPr lang="en-US" altLang="zh-TW" sz="1200" dirty="0" err="1"/>
              <a:t>M_HC_all_off</a:t>
            </a:r>
            <a:r>
              <a:rPr lang="en-US" altLang="zh-TW" sz="1200" dirty="0"/>
              <a:t>, </a:t>
            </a:r>
          </a:p>
          <a:p>
            <a:r>
              <a:rPr lang="en-US" altLang="zh-TW" sz="1200" dirty="0"/>
              <a:t>&gt;&gt; Heater + CP + UV : 21A (Normal)</a:t>
            </a:r>
          </a:p>
          <a:p>
            <a:r>
              <a:rPr lang="en-US" altLang="zh-TW" sz="1200" dirty="0"/>
              <a:t>&gt;&gt; Turn off heater...</a:t>
            </a:r>
          </a:p>
          <a:p>
            <a:r>
              <a:rPr lang="en-US" altLang="zh-TW" sz="1200" dirty="0"/>
              <a:t>23:06:09&gt; </a:t>
            </a:r>
            <a:r>
              <a:rPr lang="en-US" altLang="zh-TW" sz="1200" dirty="0" err="1"/>
              <a:t>S_HeatOff</a:t>
            </a:r>
            <a:r>
              <a:rPr lang="en-US" altLang="zh-TW" sz="1200" dirty="0"/>
              <a:t>, </a:t>
            </a:r>
            <a:r>
              <a:rPr lang="en-US" altLang="zh-TW" sz="1200" dirty="0" err="1"/>
              <a:t>curWaterT</a:t>
            </a:r>
            <a:r>
              <a:rPr lang="en-US" altLang="zh-TW" sz="1200" dirty="0"/>
              <a:t>=72</a:t>
            </a:r>
          </a:p>
          <a:p>
            <a:r>
              <a:rPr lang="en-US" altLang="zh-TW" sz="1200" dirty="0"/>
              <a:t>23:06:13&gt; </a:t>
            </a:r>
            <a:r>
              <a:rPr lang="en-US" altLang="zh-TW" sz="1200" dirty="0" err="1"/>
              <a:t>C_HeatOff</a:t>
            </a:r>
            <a:endParaRPr lang="en-US" altLang="zh-TW" sz="1200" dirty="0"/>
          </a:p>
          <a:p>
            <a:r>
              <a:rPr lang="en-US" altLang="zh-TW" sz="1200" dirty="0"/>
              <a:t>23:06:23&gt; </a:t>
            </a:r>
            <a:r>
              <a:rPr lang="en-US" altLang="zh-TW" sz="1200" dirty="0" err="1"/>
              <a:t>M_HeatOff_CircOnly</a:t>
            </a:r>
            <a:endParaRPr lang="en-US" altLang="zh-TW" sz="1200" dirty="0"/>
          </a:p>
          <a:p>
            <a:r>
              <a:rPr lang="en-US" altLang="zh-TW" sz="1200" dirty="0"/>
              <a:t>&gt;&gt; CP + UV : 1A (Normal)</a:t>
            </a:r>
          </a:p>
          <a:p>
            <a:r>
              <a:rPr lang="en-US" altLang="zh-TW" sz="1200" dirty="0"/>
              <a:t>&gt;&gt; Waiting </a:t>
            </a:r>
            <a:r>
              <a:rPr lang="en-US" altLang="zh-TW" sz="1200" dirty="0" err="1"/>
              <a:t>Circuration</a:t>
            </a:r>
            <a:r>
              <a:rPr lang="en-US" altLang="zh-TW" sz="1200" dirty="0"/>
              <a:t> off...</a:t>
            </a:r>
          </a:p>
          <a:p>
            <a:r>
              <a:rPr lang="en-US" altLang="zh-TW" sz="1200" dirty="0"/>
              <a:t>23:06:27&gt; </a:t>
            </a:r>
            <a:r>
              <a:rPr lang="en-US" altLang="zh-TW" sz="1200" dirty="0" err="1"/>
              <a:t>W_CircOff</a:t>
            </a:r>
            <a:endParaRPr lang="en-US" altLang="zh-TW" sz="1200" dirty="0"/>
          </a:p>
          <a:p>
            <a:r>
              <a:rPr lang="en-US" altLang="zh-TW" sz="1200" dirty="0"/>
              <a:t>23:06:31&gt; </a:t>
            </a:r>
            <a:r>
              <a:rPr lang="en-US" altLang="zh-TW" sz="1200" dirty="0" err="1"/>
              <a:t>W_CircOff</a:t>
            </a:r>
            <a:endParaRPr lang="en-US" altLang="zh-TW" sz="1200" dirty="0"/>
          </a:p>
          <a:p>
            <a:r>
              <a:rPr lang="en-US" altLang="zh-TW" sz="1200" dirty="0"/>
              <a:t>23:06:35&gt; </a:t>
            </a:r>
            <a:r>
              <a:rPr lang="en-US" altLang="zh-TW" sz="1200" dirty="0" err="1"/>
              <a:t>W_CircOff</a:t>
            </a:r>
            <a:endParaRPr lang="en-US" altLang="zh-TW" sz="1200" dirty="0"/>
          </a:p>
          <a:p>
            <a:r>
              <a:rPr lang="en-US" altLang="zh-TW" sz="1200" dirty="0"/>
              <a:t>23:06:39&gt; </a:t>
            </a:r>
            <a:r>
              <a:rPr lang="en-US" altLang="zh-TW" sz="1200" dirty="0" err="1"/>
              <a:t>W_CircOff</a:t>
            </a:r>
            <a:endParaRPr lang="en-US" altLang="zh-TW" sz="1200" dirty="0"/>
          </a:p>
          <a:p>
            <a:r>
              <a:rPr lang="en-US" altLang="zh-TW" sz="1200" dirty="0"/>
              <a:t>23:06:43&gt; </a:t>
            </a:r>
            <a:r>
              <a:rPr lang="en-US" altLang="zh-TW" sz="1200" dirty="0" err="1"/>
              <a:t>W_CircOff</a:t>
            </a:r>
            <a:endParaRPr lang="en-US" altLang="zh-TW" sz="1200" dirty="0"/>
          </a:p>
          <a:p>
            <a:r>
              <a:rPr lang="en-US" altLang="zh-TW" sz="1200" dirty="0"/>
              <a:t>23:06:47&gt; </a:t>
            </a:r>
            <a:r>
              <a:rPr lang="en-US" altLang="zh-TW" sz="1200" dirty="0" err="1"/>
              <a:t>W_CircOff</a:t>
            </a:r>
            <a:endParaRPr lang="en-US" altLang="zh-TW" sz="1200" dirty="0"/>
          </a:p>
          <a:p>
            <a:r>
              <a:rPr lang="en-US" altLang="zh-TW" sz="1200" dirty="0"/>
              <a:t>23:06:51&gt; </a:t>
            </a:r>
            <a:r>
              <a:rPr lang="en-US" altLang="zh-TW" sz="1200" dirty="0" err="1"/>
              <a:t>W_CircOff</a:t>
            </a:r>
            <a:endParaRPr lang="en-US" altLang="zh-TW" sz="1200" dirty="0"/>
          </a:p>
          <a:p>
            <a:r>
              <a:rPr lang="en-US" altLang="zh-TW" sz="1200" dirty="0"/>
              <a:t>23:06:56&gt; </a:t>
            </a:r>
            <a:r>
              <a:rPr lang="en-US" altLang="zh-TW" sz="1200" dirty="0" err="1"/>
              <a:t>W_CircOff</a:t>
            </a:r>
            <a:endParaRPr lang="en-US" altLang="zh-TW" sz="1200" dirty="0"/>
          </a:p>
          <a:p>
            <a:r>
              <a:rPr lang="en-US" altLang="zh-TW" sz="1200" dirty="0"/>
              <a:t>23:07:00&gt; </a:t>
            </a:r>
            <a:r>
              <a:rPr lang="en-US" altLang="zh-TW" sz="1200" dirty="0" err="1" smtClean="0"/>
              <a:t>W_CircOff</a:t>
            </a:r>
            <a:endParaRPr lang="en-US" altLang="zh-TW" sz="1200" dirty="0" smtClean="0"/>
          </a:p>
          <a:p>
            <a:r>
              <a:rPr lang="en-US" altLang="zh-TW" sz="1200" dirty="0"/>
              <a:t>23:07:04&gt; </a:t>
            </a:r>
            <a:r>
              <a:rPr lang="en-US" altLang="zh-TW" sz="1200" dirty="0" err="1"/>
              <a:t>W_CircOff</a:t>
            </a:r>
            <a:endParaRPr lang="en-US" altLang="zh-TW" sz="1200" dirty="0"/>
          </a:p>
          <a:p>
            <a:r>
              <a:rPr lang="en-US" altLang="zh-TW" sz="1200" dirty="0"/>
              <a:t>23:07:08&gt; </a:t>
            </a:r>
            <a:r>
              <a:rPr lang="en-US" altLang="zh-TW" sz="1200" dirty="0" err="1"/>
              <a:t>W_CircOff</a:t>
            </a:r>
            <a:endParaRPr lang="en-US" altLang="zh-TW" sz="1200" dirty="0"/>
          </a:p>
          <a:p>
            <a:r>
              <a:rPr lang="en-US" altLang="zh-TW" sz="1200" dirty="0"/>
              <a:t>23:07:12&gt; </a:t>
            </a:r>
            <a:r>
              <a:rPr lang="en-US" altLang="zh-TW" sz="1200" dirty="0" err="1"/>
              <a:t>W_CircOff</a:t>
            </a:r>
            <a:endParaRPr lang="en-US" altLang="zh-TW" sz="1200" dirty="0"/>
          </a:p>
          <a:p>
            <a:r>
              <a:rPr lang="en-US" altLang="zh-TW" sz="1200" dirty="0"/>
              <a:t>23:07:12&gt; to C0_all_off</a:t>
            </a:r>
            <a:endParaRPr lang="zh-TW" altLang="en-US" sz="1200" dirty="0"/>
          </a:p>
        </p:txBody>
      </p:sp>
      <p:sp>
        <p:nvSpPr>
          <p:cNvPr id="4" name="文字方塊 3"/>
          <p:cNvSpPr txBox="1"/>
          <p:nvPr/>
        </p:nvSpPr>
        <p:spPr>
          <a:xfrm>
            <a:off x="2494392" y="764704"/>
            <a:ext cx="2869696" cy="53553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/>
              <a:t>23:07:16&gt; C0_all_off</a:t>
            </a:r>
          </a:p>
          <a:p>
            <a:r>
              <a:rPr lang="en-US" altLang="zh-TW" sz="1200" dirty="0"/>
              <a:t>23:07:22&gt; M0_all_off</a:t>
            </a:r>
          </a:p>
          <a:p>
            <a:r>
              <a:rPr lang="en-US" altLang="zh-TW" sz="1200" dirty="0"/>
              <a:t>&gt;&gt; all off : 0A (Normal)</a:t>
            </a:r>
          </a:p>
          <a:p>
            <a:r>
              <a:rPr lang="en-US" altLang="zh-TW" sz="1200" dirty="0"/>
              <a:t>23:07:22&gt; S1_P1_hi</a:t>
            </a:r>
          </a:p>
          <a:p>
            <a:r>
              <a:rPr lang="en-US" altLang="zh-TW" sz="1200" dirty="0"/>
              <a:t>23:07:26&gt; C1_P1_hi</a:t>
            </a:r>
          </a:p>
          <a:p>
            <a:r>
              <a:rPr lang="en-US" altLang="zh-TW" sz="1200" dirty="0"/>
              <a:t>23:07:33&gt; M1_P1_hi</a:t>
            </a:r>
          </a:p>
          <a:p>
            <a:r>
              <a:rPr lang="en-US" altLang="zh-TW" sz="1200" dirty="0"/>
              <a:t>&gt;&gt; Pump-1 Hi + </a:t>
            </a:r>
            <a:r>
              <a:rPr lang="en-US" altLang="zh-TW" sz="1200" dirty="0" err="1"/>
              <a:t>Circ</a:t>
            </a:r>
            <a:r>
              <a:rPr lang="en-US" altLang="zh-TW" sz="1200" dirty="0"/>
              <a:t> + UV  : 7A (Normal)</a:t>
            </a:r>
          </a:p>
          <a:p>
            <a:r>
              <a:rPr lang="en-US" altLang="zh-TW" sz="1200" dirty="0"/>
              <a:t>23:07:33&gt; S2_P1_lo</a:t>
            </a:r>
          </a:p>
          <a:p>
            <a:r>
              <a:rPr lang="en-US" altLang="zh-TW" sz="1200" dirty="0"/>
              <a:t>23:07:37&gt; C2_P1_lo</a:t>
            </a:r>
          </a:p>
          <a:p>
            <a:r>
              <a:rPr lang="en-US" altLang="zh-TW" sz="1200" dirty="0"/>
              <a:t>23:07:43&gt; M2_P1_lo</a:t>
            </a:r>
          </a:p>
          <a:p>
            <a:r>
              <a:rPr lang="en-US" altLang="zh-TW" sz="1200" dirty="0"/>
              <a:t>&gt;&gt; Pump-1 Lo  + </a:t>
            </a:r>
            <a:r>
              <a:rPr lang="en-US" altLang="zh-TW" sz="1200" dirty="0" err="1"/>
              <a:t>Circ</a:t>
            </a:r>
            <a:r>
              <a:rPr lang="en-US" altLang="zh-TW" sz="1200" dirty="0"/>
              <a:t> + UV : 3A (Normal)</a:t>
            </a:r>
          </a:p>
          <a:p>
            <a:r>
              <a:rPr lang="en-US" altLang="zh-TW" sz="1200" dirty="0"/>
              <a:t>23:07:43&gt; S3_P2_hi</a:t>
            </a:r>
          </a:p>
          <a:p>
            <a:r>
              <a:rPr lang="en-US" altLang="zh-TW" sz="1200" dirty="0"/>
              <a:t>23:07:47&gt; C3_P2_hi</a:t>
            </a:r>
          </a:p>
          <a:p>
            <a:r>
              <a:rPr lang="en-US" altLang="zh-TW" sz="1200" dirty="0"/>
              <a:t>23:07:53&gt; M3_P2_hi</a:t>
            </a:r>
          </a:p>
          <a:p>
            <a:r>
              <a:rPr lang="en-US" altLang="zh-TW" sz="1200" dirty="0"/>
              <a:t>&gt;&gt; Pump-2 Hi : 11A (Normal)</a:t>
            </a:r>
          </a:p>
          <a:p>
            <a:r>
              <a:rPr lang="en-US" altLang="zh-TW" sz="1200" dirty="0"/>
              <a:t>23:07:53&gt; S7_blower</a:t>
            </a:r>
          </a:p>
          <a:p>
            <a:r>
              <a:rPr lang="en-US" altLang="zh-TW" sz="1200" dirty="0"/>
              <a:t>23:07:57&gt; C7_blower</a:t>
            </a:r>
          </a:p>
          <a:p>
            <a:r>
              <a:rPr lang="en-US" altLang="zh-TW" sz="1200" dirty="0"/>
              <a:t>23:08:03&gt; M7_blower</a:t>
            </a:r>
          </a:p>
          <a:p>
            <a:r>
              <a:rPr lang="en-US" altLang="zh-TW" sz="1200" dirty="0"/>
              <a:t>&gt;&gt; Blower : 0A (Normal)</a:t>
            </a:r>
          </a:p>
          <a:p>
            <a:r>
              <a:rPr lang="en-US" altLang="zh-TW" sz="1200" dirty="0"/>
              <a:t>&gt;&gt;Restoring original setting...</a:t>
            </a:r>
          </a:p>
          <a:p>
            <a:r>
              <a:rPr lang="en-US" altLang="zh-TW" sz="1200" dirty="0"/>
              <a:t>23:08:03&gt; </a:t>
            </a:r>
            <a:r>
              <a:rPr lang="en-US" altLang="zh-TW" sz="1200" dirty="0" err="1"/>
              <a:t>S_Over</a:t>
            </a:r>
            <a:endParaRPr lang="en-US" altLang="zh-TW" sz="1200" dirty="0"/>
          </a:p>
          <a:p>
            <a:r>
              <a:rPr lang="en-US" altLang="zh-TW" sz="1200" dirty="0"/>
              <a:t>23:08:07&gt; </a:t>
            </a:r>
            <a:r>
              <a:rPr lang="en-US" altLang="zh-TW" sz="1200" dirty="0" err="1"/>
              <a:t>C_Over</a:t>
            </a:r>
            <a:endParaRPr lang="en-US" altLang="zh-TW" sz="1200" dirty="0"/>
          </a:p>
          <a:p>
            <a:r>
              <a:rPr lang="en-US" altLang="zh-TW" sz="1200" dirty="0"/>
              <a:t>23:08:07&gt; </a:t>
            </a:r>
            <a:r>
              <a:rPr lang="en-US" altLang="zh-TW" sz="1200" dirty="0" err="1"/>
              <a:t>S_Over_SetT</a:t>
            </a:r>
            <a:r>
              <a:rPr lang="en-US" altLang="zh-TW" sz="1200" dirty="0"/>
              <a:t>, </a:t>
            </a:r>
            <a:r>
              <a:rPr lang="en-US" altLang="zh-TW" sz="1200" dirty="0" err="1"/>
              <a:t>setT</a:t>
            </a:r>
            <a:r>
              <a:rPr lang="en-US" altLang="zh-TW" sz="1200" dirty="0"/>
              <a:t> as 73</a:t>
            </a:r>
          </a:p>
          <a:p>
            <a:r>
              <a:rPr lang="en-US" altLang="zh-TW" sz="1200" dirty="0"/>
              <a:t>23:08:11&gt; </a:t>
            </a:r>
            <a:r>
              <a:rPr lang="en-US" altLang="zh-TW" sz="1200" dirty="0" err="1"/>
              <a:t>C_Over_SetT</a:t>
            </a:r>
            <a:endParaRPr lang="en-US" altLang="zh-TW" sz="1200" dirty="0"/>
          </a:p>
          <a:p>
            <a:r>
              <a:rPr lang="en-US" altLang="zh-TW" sz="1200" dirty="0"/>
              <a:t>&gt;&gt; Restoring original filter schedule...</a:t>
            </a:r>
          </a:p>
          <a:p>
            <a:r>
              <a:rPr lang="en-US" altLang="zh-TW" sz="1200" dirty="0"/>
              <a:t>23:08:11&gt; </a:t>
            </a:r>
            <a:r>
              <a:rPr lang="en-US" altLang="zh-TW" sz="1200" dirty="0" err="1"/>
              <a:t>S_bkFsch</a:t>
            </a:r>
            <a:endParaRPr lang="en-US" altLang="zh-TW" sz="1200" dirty="0"/>
          </a:p>
          <a:p>
            <a:r>
              <a:rPr lang="en-US" altLang="zh-TW" sz="1200" dirty="0"/>
              <a:t>23:08:19&gt; </a:t>
            </a:r>
            <a:r>
              <a:rPr lang="en-US" altLang="zh-TW" sz="1200" dirty="0" err="1"/>
              <a:t>C_bkFsch</a:t>
            </a:r>
            <a:endParaRPr lang="en-US" altLang="zh-TW" sz="1200" dirty="0"/>
          </a:p>
          <a:p>
            <a:r>
              <a:rPr lang="en-US" altLang="zh-TW" sz="1200" dirty="0"/>
              <a:t>&gt;&gt;&gt;&gt;&gt;&gt;&gt;&gt;&gt;&gt;&gt;&gt;&gt;&gt;&gt;&gt;&gt;&gt;&gt;&gt;&gt;&gt;&gt;&gt;&gt;&gt;&gt;&gt; finished</a:t>
            </a:r>
            <a:endParaRPr lang="zh-TW" altLang="en-US" sz="1200" dirty="0"/>
          </a:p>
        </p:txBody>
      </p:sp>
      <p:sp>
        <p:nvSpPr>
          <p:cNvPr id="5" name="文字方塊 4"/>
          <p:cNvSpPr txBox="1"/>
          <p:nvPr/>
        </p:nvSpPr>
        <p:spPr>
          <a:xfrm>
            <a:off x="5482886" y="1700808"/>
            <a:ext cx="3096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Case: Heater-off &amp; </a:t>
            </a:r>
            <a:r>
              <a:rPr lang="en-US" altLang="zh-TW" dirty="0" err="1" smtClean="0"/>
              <a:t>Circ+UV</a:t>
            </a:r>
            <a:r>
              <a:rPr lang="en-US" altLang="zh-TW" dirty="0" smtClean="0"/>
              <a:t> </a:t>
            </a:r>
            <a:r>
              <a:rPr lang="zh-TW" altLang="en-US" dirty="0" smtClean="0"/>
              <a:t> </a:t>
            </a:r>
            <a:r>
              <a:rPr lang="en-US" altLang="zh-TW" dirty="0" smtClean="0"/>
              <a:t>On</a:t>
            </a:r>
            <a:endParaRPr lang="zh-TW" alt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092"/>
          <a:stretch/>
        </p:blipFill>
        <p:spPr bwMode="auto">
          <a:xfrm>
            <a:off x="5508104" y="5424636"/>
            <a:ext cx="3652460" cy="10287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9" name="文字方塊 8"/>
          <p:cNvSpPr txBox="1"/>
          <p:nvPr/>
        </p:nvSpPr>
        <p:spPr>
          <a:xfrm>
            <a:off x="5502123" y="5003884"/>
            <a:ext cx="2248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With following setting</a:t>
            </a:r>
            <a:endParaRPr lang="zh-TW" altLang="en-US" dirty="0"/>
          </a:p>
        </p:txBody>
      </p:sp>
      <p:sp>
        <p:nvSpPr>
          <p:cNvPr id="6" name="圓角矩形 5"/>
          <p:cNvSpPr/>
          <p:nvPr/>
        </p:nvSpPr>
        <p:spPr>
          <a:xfrm>
            <a:off x="2411760" y="6027683"/>
            <a:ext cx="2808312" cy="716598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3200" b="1" dirty="0" smtClean="0"/>
              <a:t>3 min </a:t>
            </a:r>
            <a:r>
              <a:rPr lang="zh-TW" altLang="en-US" sz="3200" b="1" dirty="0" smtClean="0"/>
              <a:t>左右</a:t>
            </a:r>
            <a:endParaRPr lang="zh-TW" altLang="en-US" sz="3200" b="1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104" y="2132856"/>
            <a:ext cx="3353753" cy="2733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9528154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53752"/>
            <a:ext cx="8229600" cy="1143000"/>
          </a:xfrm>
        </p:spPr>
        <p:txBody>
          <a:bodyPr/>
          <a:lstStyle/>
          <a:p>
            <a:r>
              <a:rPr lang="en-US" altLang="zh-TW" dirty="0" smtClean="0"/>
              <a:t>Error code and Auto-Diagnosis</a:t>
            </a:r>
            <a:endParaRPr lang="zh-TW" altLang="en-US" dirty="0"/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7078941"/>
              </p:ext>
            </p:extLst>
          </p:nvPr>
        </p:nvGraphicFramePr>
        <p:xfrm>
          <a:off x="1215010" y="1166815"/>
          <a:ext cx="6813374" cy="5430536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456412"/>
                <a:gridCol w="456412"/>
                <a:gridCol w="2291013"/>
                <a:gridCol w="1121641"/>
                <a:gridCol w="1243948"/>
                <a:gridCol w="1243948"/>
              </a:tblGrid>
              <a:tr h="21760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Error Codes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7885" marR="7885" marT="788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Definition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7885" marR="7885" marT="788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Can do </a:t>
                      </a:r>
                      <a:br>
                        <a:rPr lang="en-US" sz="1000" u="none" strike="noStrike" dirty="0">
                          <a:effectLst/>
                        </a:rPr>
                      </a:br>
                      <a:r>
                        <a:rPr lang="en-US" sz="1000" u="none" strike="noStrike" dirty="0">
                          <a:effectLst/>
                        </a:rPr>
                        <a:t>Auto Diagnosis ?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7885" marR="7885" marT="788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Possible Result 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7885" marR="7885" marT="788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</a:tr>
              <a:tr h="2176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Old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7885" marR="7885" marT="788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New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7885" marR="7885" marT="788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if happen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7885" marR="7885" marT="788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then it's….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7885" marR="7885" marT="788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0813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WSO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7885" marR="7885" marT="78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SN1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7885" marR="7885" marT="788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Water temperature sensor OPEN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7885" marR="7885" marT="78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Y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7885" marR="7885" marT="7885" marB="0" anchor="ctr">
                    <a:solidFill>
                      <a:srgbClr val="CCFF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u="none" strike="noStrike">
                          <a:effectLst/>
                        </a:rPr>
                        <a:t>　</a:t>
                      </a:r>
                      <a:endParaRPr lang="zh-TW" alt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7885" marR="7885" marT="78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u="none" strike="noStrike">
                          <a:effectLst/>
                        </a:rPr>
                        <a:t>　</a:t>
                      </a:r>
                      <a:endParaRPr lang="zh-TW" alt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7885" marR="7885" marT="7885" marB="0" anchor="ctr"/>
                </a:tc>
              </a:tr>
              <a:tr h="20813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WSS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7885" marR="7885" marT="78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SN2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7885" marR="7885" marT="788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Water temperature sensor SHORT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7885" marR="7885" marT="78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Y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7885" marR="7885" marT="7885" marB="0" anchor="ctr">
                    <a:solidFill>
                      <a:srgbClr val="CCFF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u="none" strike="noStrike">
                          <a:effectLst/>
                        </a:rPr>
                        <a:t>　</a:t>
                      </a:r>
                      <a:endParaRPr lang="zh-TW" alt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7885" marR="7885" marT="78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u="none" strike="noStrike">
                          <a:effectLst/>
                        </a:rPr>
                        <a:t>　</a:t>
                      </a:r>
                      <a:endParaRPr lang="zh-TW" alt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7885" marR="7885" marT="7885" marB="0" anchor="ctr"/>
                </a:tc>
              </a:tr>
              <a:tr h="20813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HSO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7885" marR="7885" marT="78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SN3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7885" marR="7885" marT="788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Hi-Limit temperature sensor OPEN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7885" marR="7885" marT="78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Y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7885" marR="7885" marT="7885" marB="0" anchor="ctr">
                    <a:solidFill>
                      <a:srgbClr val="CCFF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u="none" strike="noStrike">
                          <a:effectLst/>
                        </a:rPr>
                        <a:t>　</a:t>
                      </a:r>
                      <a:endParaRPr lang="zh-TW" alt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7885" marR="7885" marT="78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u="none" strike="noStrike">
                          <a:effectLst/>
                        </a:rPr>
                        <a:t>　</a:t>
                      </a:r>
                      <a:endParaRPr lang="zh-TW" alt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7885" marR="7885" marT="7885" marB="0" anchor="ctr"/>
                </a:tc>
              </a:tr>
              <a:tr h="20813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HSS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7885" marR="7885" marT="78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SN4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7885" marR="7885" marT="788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Hi-Limit temperature sensor SHORT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7885" marR="7885" marT="78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Y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7885" marR="7885" marT="7885" marB="0" anchor="ctr">
                    <a:solidFill>
                      <a:srgbClr val="CCFF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u="none" strike="noStrike" dirty="0">
                          <a:effectLst/>
                        </a:rPr>
                        <a:t>　</a:t>
                      </a:r>
                      <a:endParaRPr lang="zh-TW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7885" marR="7885" marT="78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u="none" strike="noStrike">
                          <a:effectLst/>
                        </a:rPr>
                        <a:t>　</a:t>
                      </a:r>
                      <a:endParaRPr lang="zh-TW" alt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7885" marR="7885" marT="7885" marB="0" anchor="ctr"/>
                </a:tc>
              </a:tr>
              <a:tr h="20813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PSO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7885" marR="7885" marT="78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SN5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7885" marR="7885" marT="788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PCB temperature sensor OPEN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7885" marR="7885" marT="78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Y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7885" marR="7885" marT="7885" marB="0" anchor="ctr">
                    <a:solidFill>
                      <a:srgbClr val="CCFF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u="none" strike="noStrike" dirty="0">
                          <a:effectLst/>
                        </a:rPr>
                        <a:t>　</a:t>
                      </a:r>
                      <a:endParaRPr lang="zh-TW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7885" marR="7885" marT="78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u="none" strike="noStrike">
                          <a:effectLst/>
                        </a:rPr>
                        <a:t>　</a:t>
                      </a:r>
                      <a:endParaRPr lang="zh-TW" alt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7885" marR="7885" marT="7885" marB="0" anchor="ctr"/>
                </a:tc>
              </a:tr>
              <a:tr h="20813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PSS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7885" marR="7885" marT="78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SN6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7885" marR="7885" marT="788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PCB temperature sensor SHORT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7885" marR="7885" marT="78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Y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7885" marR="7885" marT="7885" marB="0" anchor="ctr">
                    <a:solidFill>
                      <a:srgbClr val="CCFF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u="none" strike="noStrike" dirty="0">
                          <a:effectLst/>
                        </a:rPr>
                        <a:t>　</a:t>
                      </a:r>
                      <a:endParaRPr lang="zh-TW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7885" marR="7885" marT="78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u="none" strike="noStrike" dirty="0">
                          <a:effectLst/>
                        </a:rPr>
                        <a:t>　</a:t>
                      </a:r>
                      <a:endParaRPr lang="zh-TW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7885" marR="7885" marT="7885" marB="0" anchor="ctr"/>
                </a:tc>
              </a:tr>
              <a:tr h="20813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LOKA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7885" marR="7885" marT="78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L1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7885" marR="7885" marT="788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Panel Locked. All functions locked.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7885" marR="7885" marT="78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Y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7885" marR="7885" marT="7885" marB="0" anchor="ctr">
                    <a:solidFill>
                      <a:srgbClr val="CCFF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u="none" strike="noStrike">
                          <a:effectLst/>
                        </a:rPr>
                        <a:t>　</a:t>
                      </a:r>
                      <a:endParaRPr lang="zh-TW" alt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7885" marR="7885" marT="78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u="none" strike="noStrike" dirty="0">
                          <a:effectLst/>
                        </a:rPr>
                        <a:t>　</a:t>
                      </a:r>
                      <a:endParaRPr lang="zh-TW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7885" marR="7885" marT="7885" marB="0" anchor="ctr"/>
                </a:tc>
              </a:tr>
              <a:tr h="20813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LOKP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7885" marR="7885" marT="78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L2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7885" marR="7885" marT="788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Pump locked.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7885" marR="7885" marT="78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Y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7885" marR="7885" marT="7885" marB="0" anchor="ctr">
                    <a:solidFill>
                      <a:srgbClr val="CCFF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u="none" strike="noStrike">
                          <a:effectLst/>
                        </a:rPr>
                        <a:t>　</a:t>
                      </a:r>
                      <a:endParaRPr lang="zh-TW" alt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7885" marR="7885" marT="78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u="none" strike="noStrike" dirty="0">
                          <a:effectLst/>
                        </a:rPr>
                        <a:t>　</a:t>
                      </a:r>
                      <a:endParaRPr lang="zh-TW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7885" marR="7885" marT="7885" marB="0" anchor="ctr"/>
                </a:tc>
              </a:tr>
              <a:tr h="20813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LOKE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7885" marR="7885" marT="78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L3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7885" marR="7885" marT="788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Temperature locked.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7885" marR="7885" marT="78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Y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7885" marR="7885" marT="7885" marB="0" anchor="ctr">
                    <a:solidFill>
                      <a:srgbClr val="CCFF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u="none" strike="noStrike">
                          <a:effectLst/>
                        </a:rPr>
                        <a:t>　</a:t>
                      </a:r>
                      <a:endParaRPr lang="zh-TW" alt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7885" marR="7885" marT="78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u="none" strike="noStrike" dirty="0">
                          <a:effectLst/>
                        </a:rPr>
                        <a:t>　</a:t>
                      </a:r>
                      <a:endParaRPr lang="zh-TW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7885" marR="7885" marT="7885" marB="0" anchor="ctr"/>
                </a:tc>
              </a:tr>
              <a:tr h="20813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LOKS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7885" marR="7885" marT="78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L4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7885" marR="7885" marT="788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Service locked. for 120 minutes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7885" marR="7885" marT="78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Y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7885" marR="7885" marT="7885" marB="0" anchor="ctr">
                    <a:solidFill>
                      <a:srgbClr val="CCFF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u="none" strike="noStrike">
                          <a:effectLst/>
                        </a:rPr>
                        <a:t>　</a:t>
                      </a:r>
                      <a:endParaRPr lang="zh-TW" alt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7885" marR="7885" marT="78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u="none" strike="noStrike" dirty="0">
                          <a:effectLst/>
                        </a:rPr>
                        <a:t>　</a:t>
                      </a:r>
                      <a:endParaRPr lang="zh-TW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7885" marR="7885" marT="7885" marB="0" anchor="ctr"/>
                </a:tc>
              </a:tr>
              <a:tr h="20813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FSO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7885" marR="7885" marT="78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FL1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7885" marR="7885" marT="788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Flow switch OPEN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7885" marR="7885" marT="78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Y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7885" marR="7885" marT="7885" marB="0" anchor="ctr">
                    <a:solidFill>
                      <a:srgbClr val="CCFF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u="none" strike="noStrike">
                          <a:effectLst/>
                        </a:rPr>
                        <a:t>　</a:t>
                      </a:r>
                      <a:endParaRPr lang="zh-TW" alt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7885" marR="7885" marT="78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u="none" strike="noStrike" dirty="0">
                          <a:effectLst/>
                        </a:rPr>
                        <a:t>　</a:t>
                      </a:r>
                      <a:endParaRPr lang="zh-TW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7885" marR="7885" marT="7885" marB="0" anchor="ctr"/>
                </a:tc>
              </a:tr>
              <a:tr h="20813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FSC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7885" marR="7885" marT="78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FL2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7885" marR="7885" marT="788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Flow switch CLOSE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7885" marR="7885" marT="78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Y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7885" marR="7885" marT="7885" marB="0" anchor="ctr">
                    <a:solidFill>
                      <a:srgbClr val="CCFF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u="none" strike="noStrike">
                          <a:effectLst/>
                        </a:rPr>
                        <a:t>　</a:t>
                      </a:r>
                      <a:endParaRPr lang="zh-TW" alt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7885" marR="7885" marT="78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u="none" strike="noStrike" dirty="0">
                          <a:effectLst/>
                        </a:rPr>
                        <a:t>　</a:t>
                      </a:r>
                      <a:endParaRPr lang="zh-TW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7885" marR="7885" marT="7885" marB="0" anchor="ctr"/>
                </a:tc>
              </a:tr>
              <a:tr h="20813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FSC1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7885" marR="7885" marT="78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FLO2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7885" marR="7885" marT="788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Flow switch CLOSE - 1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7885" marR="7885" marT="78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N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7885" marR="7885" marT="7885" marB="0" anchor="ctr"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u="none" strike="noStrike">
                          <a:effectLst/>
                        </a:rPr>
                        <a:t>　</a:t>
                      </a:r>
                      <a:endParaRPr lang="zh-TW" alt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7885" marR="7885" marT="78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u="none" strike="noStrike">
                          <a:effectLst/>
                        </a:rPr>
                        <a:t>　</a:t>
                      </a:r>
                      <a:endParaRPr lang="zh-TW" alt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7885" marR="7885" marT="7885" marB="0" anchor="ctr"/>
                </a:tc>
              </a:tr>
              <a:tr h="20813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R1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7885" marR="7885" marT="78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000" u="none" strike="noStrike">
                          <a:effectLst/>
                        </a:rPr>
                        <a:t>..</a:t>
                      </a:r>
                      <a:endParaRPr lang="en-US" altLang="zh-TW" sz="10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7885" marR="7885" marT="788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Pump 1 high speed relay fuse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7885" marR="7885" marT="78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N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7885" marR="7885" marT="7885" marB="0" anchor="ctr"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u="none" strike="noStrike">
                          <a:effectLst/>
                        </a:rPr>
                        <a:t>　</a:t>
                      </a:r>
                      <a:endParaRPr lang="zh-TW" alt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7885" marR="7885" marT="78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u="none" strike="noStrike">
                          <a:effectLst/>
                        </a:rPr>
                        <a:t>　</a:t>
                      </a:r>
                      <a:endParaRPr lang="zh-TW" alt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7885" marR="7885" marT="7885" marB="0" anchor="ctr"/>
                </a:tc>
              </a:tr>
              <a:tr h="20813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R2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7885" marR="7885" marT="78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000" u="none" strike="noStrike">
                          <a:effectLst/>
                        </a:rPr>
                        <a:t>..</a:t>
                      </a:r>
                      <a:endParaRPr lang="en-US" altLang="zh-TW" sz="10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7885" marR="7885" marT="788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Pump 2 high speed relay fuse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7885" marR="7885" marT="78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N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7885" marR="7885" marT="7885" marB="0" anchor="ctr"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u="none" strike="noStrike">
                          <a:effectLst/>
                        </a:rPr>
                        <a:t>　</a:t>
                      </a:r>
                      <a:endParaRPr lang="zh-TW" alt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7885" marR="7885" marT="78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u="none" strike="noStrike" dirty="0">
                          <a:effectLst/>
                        </a:rPr>
                        <a:t>　</a:t>
                      </a:r>
                      <a:endParaRPr lang="zh-TW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7885" marR="7885" marT="7885" marB="0" anchor="ctr"/>
                </a:tc>
              </a:tr>
              <a:tr h="20813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R3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7885" marR="7885" marT="78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000" u="none" strike="noStrike">
                          <a:effectLst/>
                        </a:rPr>
                        <a:t>..</a:t>
                      </a:r>
                      <a:endParaRPr lang="en-US" altLang="zh-TW" sz="10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7885" marR="7885" marT="788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Pump 3 high speed relay fuse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7885" marR="7885" marT="78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N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7885" marR="7885" marT="7885" marB="0" anchor="ctr"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u="none" strike="noStrike">
                          <a:effectLst/>
                        </a:rPr>
                        <a:t>　</a:t>
                      </a:r>
                      <a:endParaRPr lang="zh-TW" alt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7885" marR="7885" marT="78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u="none" strike="noStrike" dirty="0">
                          <a:effectLst/>
                        </a:rPr>
                        <a:t>　</a:t>
                      </a:r>
                      <a:endParaRPr lang="zh-TW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7885" marR="7885" marT="7885" marB="0" anchor="ctr"/>
                </a:tc>
              </a:tr>
              <a:tr h="20813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RH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7885" marR="7885" marT="78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000" u="none" strike="noStrike">
                          <a:effectLst/>
                        </a:rPr>
                        <a:t>..</a:t>
                      </a:r>
                      <a:endParaRPr lang="en-US" altLang="zh-TW" sz="10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7885" marR="7885" marT="788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Heater relay fuse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7885" marR="7885" marT="78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N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7885" marR="7885" marT="7885" marB="0" anchor="ctr"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u="none" strike="noStrike">
                          <a:effectLst/>
                        </a:rPr>
                        <a:t>　</a:t>
                      </a:r>
                      <a:endParaRPr lang="zh-TW" alt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7885" marR="7885" marT="78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u="none" strike="noStrike">
                          <a:effectLst/>
                        </a:rPr>
                        <a:t>　</a:t>
                      </a:r>
                      <a:endParaRPr lang="zh-TW" alt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7885" marR="7885" marT="7885" marB="0" anchor="ctr"/>
                </a:tc>
              </a:tr>
              <a:tr h="20813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WHO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7885" marR="7885" marT="78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OH 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7885" marR="7885" marT="788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Water is over heated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7885" marR="7885" marT="78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Y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7885" marR="7885" marT="7885" marB="0" anchor="ctr">
                    <a:solidFill>
                      <a:srgbClr val="CCFF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u="none" strike="noStrike">
                          <a:effectLst/>
                        </a:rPr>
                        <a:t>　</a:t>
                      </a:r>
                      <a:endParaRPr lang="zh-TW" alt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7885" marR="7885" marT="78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u="none" strike="noStrike" dirty="0">
                          <a:effectLst/>
                        </a:rPr>
                        <a:t>　</a:t>
                      </a:r>
                      <a:endParaRPr lang="zh-TW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7885" marR="7885" marT="7885" marB="0" anchor="ctr"/>
                </a:tc>
              </a:tr>
              <a:tr h="20813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WCL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7885" marR="7885" marT="78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COOL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7885" marR="7885" marT="788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Water is cool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7885" marR="7885" marT="78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Y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7885" marR="7885" marT="7885" marB="0" anchor="ctr">
                    <a:solidFill>
                      <a:srgbClr val="CCFF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u="none" strike="noStrike">
                          <a:effectLst/>
                        </a:rPr>
                        <a:t>　</a:t>
                      </a:r>
                      <a:endParaRPr lang="zh-TW" alt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7885" marR="7885" marT="78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u="none" strike="noStrike" dirty="0">
                          <a:effectLst/>
                        </a:rPr>
                        <a:t>　</a:t>
                      </a:r>
                      <a:endParaRPr lang="zh-TW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7885" marR="7885" marT="7885" marB="0" anchor="ctr"/>
                </a:tc>
              </a:tr>
              <a:tr h="20813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WICE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7885" marR="7885" marT="78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ICE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7885" marR="7885" marT="788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Water is too cold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7885" marR="7885" marT="78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Y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7885" marR="7885" marT="7885" marB="0" anchor="ctr">
                    <a:solidFill>
                      <a:srgbClr val="CCFF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u="none" strike="noStrike">
                          <a:effectLst/>
                        </a:rPr>
                        <a:t>　</a:t>
                      </a:r>
                      <a:endParaRPr lang="zh-TW" alt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7885" marR="7885" marT="78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u="none" strike="noStrike" dirty="0">
                          <a:effectLst/>
                        </a:rPr>
                        <a:t>　</a:t>
                      </a:r>
                      <a:endParaRPr lang="zh-TW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7885" marR="7885" marT="7885" marB="0" anchor="ctr"/>
                </a:tc>
              </a:tr>
              <a:tr h="20813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WWD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7885" marR="7885" marT="78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WWD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7885" marR="7885" marT="788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Water is too hot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7885" marR="7885" marT="78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N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7885" marR="7885" marT="7885" marB="0" anchor="ctr"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u="none" strike="noStrike">
                          <a:effectLst/>
                        </a:rPr>
                        <a:t>　</a:t>
                      </a:r>
                      <a:endParaRPr lang="zh-TW" alt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7885" marR="7885" marT="78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u="none" strike="noStrike" dirty="0">
                          <a:effectLst/>
                        </a:rPr>
                        <a:t>　</a:t>
                      </a:r>
                      <a:endParaRPr lang="zh-TW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7885" marR="7885" marT="7885" marB="0" anchor="ctr"/>
                </a:tc>
              </a:tr>
              <a:tr h="20813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CBB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7885" marR="7885" marT="78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BLB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7885" marR="7885" marT="788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UV  light usage expired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7885" marR="7885" marT="78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Y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7885" marR="7885" marT="7885" marB="0" anchor="ctr">
                    <a:solidFill>
                      <a:srgbClr val="CCFF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u="none" strike="noStrike">
                          <a:effectLst/>
                        </a:rPr>
                        <a:t>　</a:t>
                      </a:r>
                      <a:endParaRPr lang="zh-TW" alt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7885" marR="7885" marT="78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u="none" strike="noStrike" dirty="0">
                          <a:effectLst/>
                        </a:rPr>
                        <a:t>　</a:t>
                      </a:r>
                      <a:endParaRPr lang="zh-TW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7885" marR="7885" marT="7885" marB="0" anchor="ctr"/>
                </a:tc>
              </a:tr>
              <a:tr h="20813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FEX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7885" marR="7885" marT="78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CF 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7885" marR="7885" marT="788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Filter usage expired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7885" marR="7885" marT="78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Y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7885" marR="7885" marT="7885" marB="0" anchor="ctr">
                    <a:solidFill>
                      <a:srgbClr val="CCFF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u="none" strike="noStrike">
                          <a:effectLst/>
                        </a:rPr>
                        <a:t>　</a:t>
                      </a:r>
                      <a:endParaRPr lang="zh-TW" alt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7885" marR="7885" marT="78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u="none" strike="noStrike" dirty="0">
                          <a:effectLst/>
                        </a:rPr>
                        <a:t>　</a:t>
                      </a:r>
                      <a:endParaRPr lang="zh-TW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7885" marR="7885" marT="7885" marB="0" anchor="ctr"/>
                </a:tc>
              </a:tr>
              <a:tr h="20813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PCBH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7885" marR="7885" marT="78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HOT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7885" marR="7885" marT="788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PCB Temperature exceeds 180F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7885" marR="7885" marT="78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Y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7885" marR="7885" marT="7885" marB="0" anchor="ctr">
                    <a:solidFill>
                      <a:srgbClr val="CCFF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u="none" strike="noStrike">
                          <a:effectLst/>
                        </a:rPr>
                        <a:t>　</a:t>
                      </a:r>
                      <a:endParaRPr lang="zh-TW" alt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7885" marR="7885" marT="78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u="none" strike="noStrike" dirty="0">
                          <a:effectLst/>
                        </a:rPr>
                        <a:t>　</a:t>
                      </a:r>
                      <a:endParaRPr lang="zh-TW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7885" marR="7885" marT="7885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5772854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53752"/>
            <a:ext cx="8229600" cy="1143000"/>
          </a:xfrm>
        </p:spPr>
        <p:txBody>
          <a:bodyPr/>
          <a:lstStyle/>
          <a:p>
            <a:r>
              <a:rPr lang="en-US" altLang="zh-TW" dirty="0" smtClean="0"/>
              <a:t>Possible Cause &amp; Equipment</a:t>
            </a:r>
            <a:endParaRPr lang="zh-TW" altLang="en-US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3497691"/>
              </p:ext>
            </p:extLst>
          </p:nvPr>
        </p:nvGraphicFramePr>
        <p:xfrm>
          <a:off x="949325" y="1351302"/>
          <a:ext cx="7246340" cy="452597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63637"/>
                <a:gridCol w="539653"/>
                <a:gridCol w="2149617"/>
                <a:gridCol w="1762867"/>
                <a:gridCol w="2230566"/>
              </a:tblGrid>
              <a:tr h="36891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code </a:t>
                      </a:r>
                      <a:br>
                        <a:rPr lang="en-US" sz="1100" u="none" strike="noStrike">
                          <a:effectLst/>
                        </a:rPr>
                      </a:br>
                      <a:r>
                        <a:rPr lang="en-US" sz="1100" u="none" strike="noStrike">
                          <a:effectLst/>
                        </a:rPr>
                        <a:t>(8 bit)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8998" marR="8998" marT="899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from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8998" marR="8998" marT="899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Cause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8998" marR="8998" marT="899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Equpipments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8998" marR="8998" marT="899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comment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8998" marR="8998" marT="8998" marB="0" anchor="ctr"/>
                </a:tc>
              </a:tr>
              <a:tr h="1979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u="none" strike="noStrike">
                          <a:effectLst/>
                        </a:rPr>
                        <a:t>0</a:t>
                      </a:r>
                      <a:endParaRPr lang="en-US" altLang="zh-TW" sz="11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8998" marR="8998" marT="899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100" u="none" strike="noStrike">
                          <a:effectLst/>
                        </a:rPr>
                        <a:t>　</a:t>
                      </a:r>
                      <a:endParaRPr lang="zh-TW" altLang="en-US" sz="11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8998" marR="8998" marT="899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None. (Reserved for empty)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8998" marR="8998" marT="899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None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8998" marR="8998" marT="899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100" u="none" strike="noStrike">
                          <a:effectLst/>
                        </a:rPr>
                        <a:t>　</a:t>
                      </a:r>
                      <a:endParaRPr lang="zh-TW" altLang="en-US" sz="11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8998" marR="8998" marT="8998" marB="0" anchor="ctr"/>
                </a:tc>
              </a:tr>
              <a:tr h="1979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u="none" strike="noStrike">
                          <a:effectLst/>
                        </a:rPr>
                        <a:t>1</a:t>
                      </a:r>
                      <a:endParaRPr lang="en-US" altLang="zh-TW" sz="11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8998" marR="8998" marT="899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Err1234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8998" marR="8998" marT="899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Water temperature sensor defect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8998" marR="8998" marT="899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Water temperature sensor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8998" marR="8998" marT="899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100" u="none" strike="noStrike">
                          <a:effectLst/>
                        </a:rPr>
                        <a:t>　</a:t>
                      </a:r>
                      <a:endParaRPr lang="zh-TW" altLang="en-US" sz="11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8998" marR="8998" marT="8998" marB="0" anchor="ctr"/>
                </a:tc>
              </a:tr>
              <a:tr h="1979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u="none" strike="noStrike">
                          <a:effectLst/>
                        </a:rPr>
                        <a:t>2</a:t>
                      </a:r>
                      <a:endParaRPr lang="en-US" altLang="zh-TW" sz="11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8998" marR="8998" marT="899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Err1234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8998" marR="8998" marT="899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Hi-limit temperature sensor defect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8998" marR="8998" marT="899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Hi-limit temperature sensor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8998" marR="8998" marT="899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100" u="none" strike="noStrike">
                          <a:effectLst/>
                        </a:rPr>
                        <a:t>　</a:t>
                      </a:r>
                      <a:endParaRPr lang="zh-TW" altLang="en-US" sz="11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8998" marR="8998" marT="8998" marB="0" anchor="ctr"/>
                </a:tc>
              </a:tr>
              <a:tr h="1979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u="none" strike="noStrike">
                          <a:effectLst/>
                        </a:rPr>
                        <a:t>3</a:t>
                      </a:r>
                      <a:endParaRPr lang="en-US" altLang="zh-TW" sz="11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8998" marR="8998" marT="899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Err1234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8998" marR="8998" marT="899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Circ Pump defect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8998" marR="8998" marT="899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Circ Pump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8998" marR="8998" marT="899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100" u="none" strike="noStrike">
                          <a:effectLst/>
                        </a:rPr>
                        <a:t>　</a:t>
                      </a:r>
                      <a:endParaRPr lang="zh-TW" altLang="en-US" sz="11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8998" marR="8998" marT="8998" marB="0" anchor="ctr"/>
                </a:tc>
              </a:tr>
              <a:tr h="1979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u="none" strike="noStrike">
                          <a:effectLst/>
                        </a:rPr>
                        <a:t>4</a:t>
                      </a:r>
                      <a:endParaRPr lang="en-US" altLang="zh-TW" sz="11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8998" marR="8998" marT="899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Err1234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8998" marR="8998" marT="899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Fuse on board defect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8998" marR="8998" marT="899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Fuse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8998" marR="8998" marT="899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100" u="none" strike="noStrike">
                          <a:effectLst/>
                        </a:rPr>
                        <a:t>　</a:t>
                      </a:r>
                      <a:endParaRPr lang="zh-TW" altLang="en-US" sz="11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8998" marR="8998" marT="8998" marB="0" anchor="ctr"/>
                </a:tc>
              </a:tr>
              <a:tr h="1979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u="none" strike="noStrike">
                          <a:effectLst/>
                        </a:rPr>
                        <a:t>5</a:t>
                      </a:r>
                      <a:endParaRPr lang="en-US" altLang="zh-TW" sz="11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8998" marR="8998" marT="899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Err1234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8998" marR="8998" marT="899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Pipe Blockage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8998" marR="8998" marT="899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Pipe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8998" marR="8998" marT="899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100" u="none" strike="noStrike">
                          <a:effectLst/>
                        </a:rPr>
                        <a:t>　</a:t>
                      </a:r>
                      <a:endParaRPr lang="zh-TW" altLang="en-US" sz="11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8998" marR="8998" marT="8998" marB="0" anchor="ctr"/>
                </a:tc>
              </a:tr>
              <a:tr h="1979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u="none" strike="noStrike">
                          <a:effectLst/>
                        </a:rPr>
                        <a:t>6</a:t>
                      </a:r>
                      <a:endParaRPr lang="en-US" altLang="zh-TW" sz="11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8998" marR="8998" marT="899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Err1234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8998" marR="8998" marT="899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Dirty Filter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8998" marR="8998" marT="899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Filter cartridge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8998" marR="8998" marT="899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same as 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8998" marR="8998" marT="8998" marB="0" anchor="ctr"/>
                </a:tc>
              </a:tr>
              <a:tr h="1979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u="none" strike="noStrike">
                          <a:effectLst/>
                        </a:rPr>
                        <a:t>7</a:t>
                      </a:r>
                      <a:endParaRPr lang="en-US" altLang="zh-TW" sz="11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8998" marR="8998" marT="899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Err1234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8998" marR="8998" marT="899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Flow Switch defect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8998" marR="8998" marT="899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Flow Switch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8998" marR="8998" marT="899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FSO , during AD measureent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8998" marR="8998" marT="8998" marB="0" anchor="ctr"/>
                </a:tc>
              </a:tr>
              <a:tr h="1979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u="none" strike="noStrike">
                          <a:effectLst/>
                        </a:rPr>
                        <a:t>8</a:t>
                      </a:r>
                      <a:endParaRPr lang="en-US" altLang="zh-TW" sz="11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8998" marR="8998" marT="899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Err1234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8998" marR="8998" marT="899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UV light usage expired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8998" marR="8998" marT="899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UV light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8998" marR="8998" marT="899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100" u="none" strike="noStrike">
                          <a:effectLst/>
                        </a:rPr>
                        <a:t>　</a:t>
                      </a:r>
                      <a:endParaRPr lang="zh-TW" altLang="en-US" sz="11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8998" marR="8998" marT="8998" marB="0" anchor="ctr"/>
                </a:tc>
              </a:tr>
              <a:tr h="1979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u="none" strike="noStrike">
                          <a:effectLst/>
                        </a:rPr>
                        <a:t>9</a:t>
                      </a:r>
                      <a:endParaRPr lang="en-US" altLang="zh-TW" sz="11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8998" marR="8998" marT="899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Err1234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8998" marR="8998" marT="899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Filter Cartridge expired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8998" marR="8998" marT="899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Filter Cartridge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8998" marR="8998" marT="899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same as 6, use 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8998" marR="8998" marT="8998" marB="0" anchor="ctr"/>
                </a:tc>
              </a:tr>
              <a:tr h="1979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u="none" strike="noStrike">
                          <a:effectLst/>
                        </a:rPr>
                        <a:t>10</a:t>
                      </a:r>
                      <a:endParaRPr lang="en-US" altLang="zh-TW" sz="11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8998" marR="8998" marT="899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Err1234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8998" marR="8998" marT="899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Board defect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8998" marR="8998" marT="899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Board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8998" marR="8998" marT="899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100" u="none" strike="noStrike">
                          <a:effectLst/>
                        </a:rPr>
                        <a:t>　</a:t>
                      </a:r>
                      <a:endParaRPr lang="zh-TW" altLang="en-US" sz="11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8998" marR="8998" marT="8998" marB="0" anchor="ctr"/>
                </a:tc>
              </a:tr>
              <a:tr h="1979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u="none" strike="noStrike">
                          <a:effectLst/>
                        </a:rPr>
                        <a:t>11</a:t>
                      </a:r>
                      <a:endParaRPr lang="en-US" altLang="zh-TW" sz="11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8998" marR="8998" marT="899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Err1234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8998" marR="8998" marT="899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Topside defect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8998" marR="8998" marT="899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Topside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8998" marR="8998" marT="899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100" u="none" strike="noStrike">
                          <a:effectLst/>
                        </a:rPr>
                        <a:t>　</a:t>
                      </a:r>
                      <a:endParaRPr lang="zh-TW" altLang="en-US" sz="11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8998" marR="8998" marT="8998" marB="0" anchor="ctr"/>
                </a:tc>
              </a:tr>
              <a:tr h="1979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u="none" strike="noStrike">
                          <a:effectLst/>
                        </a:rPr>
                        <a:t>12</a:t>
                      </a:r>
                      <a:endParaRPr lang="en-US" altLang="zh-TW" sz="11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8998" marR="8998" marT="899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A.D.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8998" marR="8998" marT="899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Pump-1 Hi (line) defect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8998" marR="8998" marT="899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Pump-1 Hi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8998" marR="8998" marT="899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100" u="none" strike="noStrike">
                          <a:effectLst/>
                        </a:rPr>
                        <a:t>　</a:t>
                      </a:r>
                      <a:endParaRPr lang="zh-TW" altLang="en-US" sz="11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8998" marR="8998" marT="8998" marB="0" anchor="ctr"/>
                </a:tc>
              </a:tr>
              <a:tr h="1979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u="none" strike="noStrike">
                          <a:effectLst/>
                        </a:rPr>
                        <a:t>13</a:t>
                      </a:r>
                      <a:endParaRPr lang="en-US" altLang="zh-TW" sz="11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8998" marR="8998" marT="899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A.D.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8998" marR="8998" marT="899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Pump-1 Lo (line) defect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8998" marR="8998" marT="899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Pump-1 Lo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8998" marR="8998" marT="899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100" u="none" strike="noStrike">
                          <a:effectLst/>
                        </a:rPr>
                        <a:t>　</a:t>
                      </a:r>
                      <a:endParaRPr lang="zh-TW" altLang="en-US" sz="11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8998" marR="8998" marT="8998" marB="0" anchor="ctr"/>
                </a:tc>
              </a:tr>
              <a:tr h="1979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u="none" strike="noStrike">
                          <a:effectLst/>
                        </a:rPr>
                        <a:t>14</a:t>
                      </a:r>
                      <a:endParaRPr lang="en-US" altLang="zh-TW" sz="11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8998" marR="8998" marT="899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A.D.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8998" marR="8998" marT="899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Pump-2 Hi (line) defect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8998" marR="8998" marT="899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Pump-2 Hi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8998" marR="8998" marT="899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100" u="none" strike="noStrike">
                          <a:effectLst/>
                        </a:rPr>
                        <a:t>　</a:t>
                      </a:r>
                      <a:endParaRPr lang="zh-TW" altLang="en-US" sz="11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8998" marR="8998" marT="8998" marB="0" anchor="ctr"/>
                </a:tc>
              </a:tr>
              <a:tr h="1979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u="none" strike="noStrike">
                          <a:effectLst/>
                        </a:rPr>
                        <a:t>15</a:t>
                      </a:r>
                      <a:endParaRPr lang="en-US" altLang="zh-TW" sz="11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8998" marR="8998" marT="899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A.D.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8998" marR="8998" marT="899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Pump-2 Lo (line) defect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8998" marR="8998" marT="899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Pump-2 Lo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8998" marR="8998" marT="899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100" u="none" strike="noStrike">
                          <a:effectLst/>
                        </a:rPr>
                        <a:t>　</a:t>
                      </a:r>
                      <a:endParaRPr lang="zh-TW" altLang="en-US" sz="11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8998" marR="8998" marT="8998" marB="0" anchor="ctr"/>
                </a:tc>
              </a:tr>
              <a:tr h="1979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u="none" strike="noStrike">
                          <a:effectLst/>
                        </a:rPr>
                        <a:t>16</a:t>
                      </a:r>
                      <a:endParaRPr lang="en-US" altLang="zh-TW" sz="11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8998" marR="8998" marT="899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A.D.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8998" marR="8998" marT="899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Pump-3 Hi (line) defect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8998" marR="8998" marT="899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Pump-3 Hi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8998" marR="8998" marT="899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100" u="none" strike="noStrike">
                          <a:effectLst/>
                        </a:rPr>
                        <a:t>　</a:t>
                      </a:r>
                      <a:endParaRPr lang="zh-TW" altLang="en-US" sz="11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8998" marR="8998" marT="8998" marB="0" anchor="ctr"/>
                </a:tc>
              </a:tr>
              <a:tr h="1979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u="none" strike="noStrike">
                          <a:effectLst/>
                        </a:rPr>
                        <a:t>17</a:t>
                      </a:r>
                      <a:endParaRPr lang="en-US" altLang="zh-TW" sz="11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8998" marR="8998" marT="899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A.D.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8998" marR="8998" marT="899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Pump-3 Lo (line) defect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8998" marR="8998" marT="899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Pump-3_Lo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8998" marR="8998" marT="899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100" u="none" strike="noStrike">
                          <a:effectLst/>
                        </a:rPr>
                        <a:t>　</a:t>
                      </a:r>
                      <a:endParaRPr lang="zh-TW" altLang="en-US" sz="11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8998" marR="8998" marT="8998" marB="0" anchor="ctr"/>
                </a:tc>
              </a:tr>
              <a:tr h="1979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u="none" strike="noStrike">
                          <a:effectLst/>
                        </a:rPr>
                        <a:t>18</a:t>
                      </a:r>
                      <a:endParaRPr lang="en-US" altLang="zh-TW" sz="11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8998" marR="8998" marT="899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A.D.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8998" marR="8998" marT="899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Blower (line) defect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8998" marR="8998" marT="899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Blower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8998" marR="8998" marT="899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100" u="none" strike="noStrike">
                          <a:effectLst/>
                        </a:rPr>
                        <a:t>　</a:t>
                      </a:r>
                      <a:endParaRPr lang="zh-TW" altLang="en-US" sz="11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8998" marR="8998" marT="8998" marB="0" anchor="ctr"/>
                </a:tc>
              </a:tr>
              <a:tr h="1979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u="none" strike="noStrike">
                          <a:effectLst/>
                        </a:rPr>
                        <a:t>19</a:t>
                      </a:r>
                      <a:endParaRPr lang="en-US" altLang="zh-TW" sz="11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8998" marR="8998" marT="899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A.D.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8998" marR="8998" marT="899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Circ Pump + UV (line) defect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8998" marR="8998" marT="899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Circ Pump + UV light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8998" marR="8998" marT="899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100" u="none" strike="noStrike">
                          <a:effectLst/>
                        </a:rPr>
                        <a:t>　</a:t>
                      </a:r>
                      <a:endParaRPr lang="zh-TW" altLang="en-US" sz="11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8998" marR="8998" marT="8998" marB="0" anchor="ctr"/>
                </a:tc>
              </a:tr>
              <a:tr h="1979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u="none" strike="noStrike">
                          <a:effectLst/>
                        </a:rPr>
                        <a:t>20</a:t>
                      </a:r>
                      <a:endParaRPr lang="en-US" altLang="zh-TW" sz="11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8998" marR="8998" marT="899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A.D.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8998" marR="8998" marT="899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Heater (line) defect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8998" marR="8998" marT="899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Heater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8998" marR="8998" marT="899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100" u="none" strike="noStrike" dirty="0">
                          <a:effectLst/>
                        </a:rPr>
                        <a:t>　</a:t>
                      </a:r>
                      <a:endParaRPr lang="zh-TW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8998" marR="8998" marT="8998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3558850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RDS Related System File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783660" y="1600200"/>
            <a:ext cx="6903139" cy="4525963"/>
          </a:xfrm>
        </p:spPr>
        <p:txBody>
          <a:bodyPr>
            <a:normAutofit lnSpcReduction="10000"/>
          </a:bodyPr>
          <a:lstStyle/>
          <a:p>
            <a:r>
              <a:rPr lang="en-US" altLang="zh-TW" dirty="0" smtClean="0"/>
              <a:t>In RDS root directory Z:\RDS\</a:t>
            </a:r>
          </a:p>
          <a:p>
            <a:r>
              <a:rPr lang="en-US" altLang="zh-TW" dirty="0" smtClean="0"/>
              <a:t>User.ini </a:t>
            </a:r>
            <a:r>
              <a:rPr lang="en-US" altLang="zh-TW" dirty="0" smtClean="0">
                <a:sym typeface="Wingdings" panose="05000000000000000000" pitchFamily="2" charset="2"/>
              </a:rPr>
              <a:t> RDS user accounts</a:t>
            </a:r>
          </a:p>
          <a:p>
            <a:pPr marL="0" indent="0">
              <a:buNone/>
            </a:pPr>
            <a:endParaRPr lang="en-US" altLang="zh-TW" dirty="0" smtClean="0"/>
          </a:p>
          <a:p>
            <a:pPr marL="0" indent="0">
              <a:buNone/>
            </a:pPr>
            <a:endParaRPr lang="en-US" altLang="zh-TW" dirty="0"/>
          </a:p>
          <a:p>
            <a:r>
              <a:rPr lang="en-US" altLang="zh-TW" dirty="0" smtClean="0"/>
              <a:t>In open service call Dir. Z:\OSC\</a:t>
            </a:r>
          </a:p>
          <a:p>
            <a:r>
              <a:rPr lang="en-US" altLang="zh-TW" dirty="0" smtClean="0"/>
              <a:t>[1,2,…].work </a:t>
            </a:r>
          </a:p>
          <a:p>
            <a:pPr marL="0" indent="0">
              <a:buNone/>
            </a:pPr>
            <a:r>
              <a:rPr lang="en-US" altLang="zh-TW" dirty="0">
                <a:sym typeface="Wingdings" panose="05000000000000000000" pitchFamily="2" charset="2"/>
              </a:rPr>
              <a:t> </a:t>
            </a:r>
            <a:r>
              <a:rPr lang="en-US" altLang="zh-TW" dirty="0" smtClean="0">
                <a:sym typeface="Wingdings" panose="05000000000000000000" pitchFamily="2" charset="2"/>
              </a:rPr>
              <a:t>   keep last SC number </a:t>
            </a:r>
          </a:p>
          <a:p>
            <a:pPr marL="0" indent="0">
              <a:buNone/>
            </a:pPr>
            <a:r>
              <a:rPr lang="en-US" altLang="zh-TW" dirty="0" smtClean="0">
                <a:sym typeface="Wingdings" panose="05000000000000000000" pitchFamily="2" charset="2"/>
              </a:rPr>
              <a:t>    by each operator </a:t>
            </a:r>
            <a:r>
              <a:rPr lang="en-US" altLang="zh-TW" dirty="0" smtClean="0"/>
              <a:t> </a:t>
            </a:r>
            <a:endParaRPr lang="zh-TW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3" y="1628800"/>
            <a:ext cx="1244108" cy="1008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554" y="3861048"/>
            <a:ext cx="1244108" cy="1008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1809379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RDS-admin program</a:t>
            </a:r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1368489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RDS admin(1) Login</a:t>
            </a:r>
            <a:endParaRPr lang="zh-TW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823561"/>
            <a:ext cx="2656046" cy="2389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1412776"/>
            <a:ext cx="2656046" cy="3398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1823560"/>
            <a:ext cx="2656046" cy="2389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橢圓 2"/>
          <p:cNvSpPr/>
          <p:nvPr/>
        </p:nvSpPr>
        <p:spPr>
          <a:xfrm>
            <a:off x="179512" y="3501008"/>
            <a:ext cx="1008112" cy="3600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手繪多邊形 4"/>
          <p:cNvSpPr/>
          <p:nvPr/>
        </p:nvSpPr>
        <p:spPr>
          <a:xfrm>
            <a:off x="790113" y="3861786"/>
            <a:ext cx="2254928" cy="715007"/>
          </a:xfrm>
          <a:custGeom>
            <a:avLst/>
            <a:gdLst>
              <a:gd name="connsiteX0" fmla="*/ 0 w 2254928"/>
              <a:gd name="connsiteY0" fmla="*/ 0 h 715007"/>
              <a:gd name="connsiteX1" fmla="*/ 1154097 w 2254928"/>
              <a:gd name="connsiteY1" fmla="*/ 621437 h 715007"/>
              <a:gd name="connsiteX2" fmla="*/ 2254928 w 2254928"/>
              <a:gd name="connsiteY2" fmla="*/ 701336 h 715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54928" h="715007">
                <a:moveTo>
                  <a:pt x="0" y="0"/>
                </a:moveTo>
                <a:cubicBezTo>
                  <a:pt x="389138" y="252274"/>
                  <a:pt x="778276" y="504548"/>
                  <a:pt x="1154097" y="621437"/>
                </a:cubicBezTo>
                <a:cubicBezTo>
                  <a:pt x="1529918" y="738326"/>
                  <a:pt x="1892423" y="719831"/>
                  <a:pt x="2254928" y="701336"/>
                </a:cubicBezTo>
              </a:path>
            </a:pathLst>
          </a:custGeom>
          <a:noFill/>
          <a:ln>
            <a:solidFill>
              <a:srgbClr val="FF0000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橢圓 8"/>
          <p:cNvSpPr/>
          <p:nvPr/>
        </p:nvSpPr>
        <p:spPr>
          <a:xfrm>
            <a:off x="4211960" y="4292358"/>
            <a:ext cx="1008112" cy="3600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手繪多邊形 5"/>
          <p:cNvSpPr/>
          <p:nvPr/>
        </p:nvSpPr>
        <p:spPr>
          <a:xfrm>
            <a:off x="4971495" y="4221088"/>
            <a:ext cx="2068497" cy="688635"/>
          </a:xfrm>
          <a:custGeom>
            <a:avLst/>
            <a:gdLst>
              <a:gd name="connsiteX0" fmla="*/ 0 w 2068497"/>
              <a:gd name="connsiteY0" fmla="*/ 390617 h 688635"/>
              <a:gd name="connsiteX1" fmla="*/ 1411550 w 2068497"/>
              <a:gd name="connsiteY1" fmla="*/ 674702 h 688635"/>
              <a:gd name="connsiteX2" fmla="*/ 2068497 w 2068497"/>
              <a:gd name="connsiteY2" fmla="*/ 0 h 688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68497" h="688635">
                <a:moveTo>
                  <a:pt x="0" y="390617"/>
                </a:moveTo>
                <a:cubicBezTo>
                  <a:pt x="533400" y="565211"/>
                  <a:pt x="1066801" y="739805"/>
                  <a:pt x="1411550" y="674702"/>
                </a:cubicBezTo>
                <a:cubicBezTo>
                  <a:pt x="1756300" y="609599"/>
                  <a:pt x="1912398" y="304799"/>
                  <a:pt x="2068497" y="0"/>
                </a:cubicBezTo>
              </a:path>
            </a:pathLst>
          </a:custGeom>
          <a:noFill/>
          <a:ln>
            <a:solidFill>
              <a:srgbClr val="FF0000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037602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smtClean="0"/>
              <a:t>Connections </a:t>
            </a:r>
            <a:br>
              <a:rPr lang="en-US" altLang="zh-TW" dirty="0" smtClean="0"/>
            </a:br>
            <a:r>
              <a:rPr lang="en-US" altLang="zh-TW" dirty="0" smtClean="0"/>
              <a:t>in</a:t>
            </a:r>
            <a:r>
              <a:rPr lang="zh-TW" altLang="en-US" dirty="0" smtClean="0"/>
              <a:t> </a:t>
            </a:r>
            <a:r>
              <a:rPr lang="en-US" altLang="zh-TW" dirty="0" smtClean="0"/>
              <a:t>New-SPA architecture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/>
          </a:bodyPr>
          <a:lstStyle/>
          <a:p>
            <a:r>
              <a:rPr lang="en-US" altLang="zh-TW" sz="2800" dirty="0" smtClean="0">
                <a:solidFill>
                  <a:srgbClr val="0000FF"/>
                </a:solidFill>
              </a:rPr>
              <a:t>Internet</a:t>
            </a:r>
            <a:r>
              <a:rPr lang="en-US" altLang="zh-TW" sz="2800" dirty="0" smtClean="0"/>
              <a:t> </a:t>
            </a:r>
          </a:p>
          <a:p>
            <a:pPr lvl="1"/>
            <a:r>
              <a:rPr lang="en-US" altLang="zh-TW" sz="2400" dirty="0" smtClean="0"/>
              <a:t>Purpose: Remote access</a:t>
            </a:r>
          </a:p>
          <a:p>
            <a:pPr lvl="1"/>
            <a:r>
              <a:rPr lang="en-US" altLang="zh-TW" sz="2400" dirty="0" smtClean="0"/>
              <a:t>Connect to/from: mobile App, homepage,…</a:t>
            </a:r>
          </a:p>
          <a:p>
            <a:r>
              <a:rPr lang="en-US" altLang="zh-TW" sz="2800" dirty="0" smtClean="0">
                <a:solidFill>
                  <a:srgbClr val="0000FF"/>
                </a:solidFill>
              </a:rPr>
              <a:t>Home network</a:t>
            </a:r>
          </a:p>
          <a:p>
            <a:pPr lvl="1"/>
            <a:r>
              <a:rPr lang="en-US" altLang="zh-TW" sz="2400" dirty="0" smtClean="0"/>
              <a:t>Purpose: Home Automation</a:t>
            </a:r>
          </a:p>
          <a:p>
            <a:pPr lvl="1"/>
            <a:r>
              <a:rPr lang="en-US" altLang="zh-TW" sz="2400" dirty="0" smtClean="0"/>
              <a:t>Connect to/from:  TV, Phone, IPCAM, Thermostat,…</a:t>
            </a:r>
          </a:p>
          <a:p>
            <a:r>
              <a:rPr lang="en-US" altLang="zh-TW" sz="2800" dirty="0" smtClean="0"/>
              <a:t>Device </a:t>
            </a:r>
            <a:r>
              <a:rPr lang="en-US" altLang="zh-TW" sz="2800" dirty="0" smtClean="0">
                <a:solidFill>
                  <a:srgbClr val="0000FF"/>
                </a:solidFill>
              </a:rPr>
              <a:t>Local network</a:t>
            </a:r>
          </a:p>
          <a:p>
            <a:pPr lvl="1"/>
            <a:r>
              <a:rPr lang="en-US" altLang="zh-TW" sz="2400" dirty="0" smtClean="0"/>
              <a:t>Purpose:  </a:t>
            </a:r>
            <a:r>
              <a:rPr lang="en-US" altLang="zh-TW" sz="2400" dirty="0"/>
              <a:t>I</a:t>
            </a:r>
            <a:r>
              <a:rPr lang="en-US" altLang="zh-TW" sz="2400" dirty="0" smtClean="0"/>
              <a:t>nternal ctrl/data</a:t>
            </a:r>
          </a:p>
          <a:p>
            <a:pPr lvl="1"/>
            <a:r>
              <a:rPr lang="en-US" altLang="zh-TW" sz="2400" dirty="0" smtClean="0"/>
              <a:t>Reserve expand capability for New-SPA</a:t>
            </a:r>
            <a:br>
              <a:rPr lang="en-US" altLang="zh-TW" sz="2400" dirty="0" smtClean="0"/>
            </a:br>
            <a:r>
              <a:rPr lang="en-US" altLang="zh-TW" sz="2400" dirty="0" smtClean="0"/>
              <a:t>Adding new device to enhance User experience</a:t>
            </a:r>
          </a:p>
        </p:txBody>
      </p:sp>
    </p:spTree>
    <p:extLst>
      <p:ext uri="{BB962C8B-B14F-4D97-AF65-F5344CB8AC3E}">
        <p14:creationId xmlns:p14="http://schemas.microsoft.com/office/powerpoint/2010/main" val="315315651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1440160"/>
          </a:xfrm>
        </p:spPr>
        <p:txBody>
          <a:bodyPr>
            <a:normAutofit/>
          </a:bodyPr>
          <a:lstStyle/>
          <a:p>
            <a:r>
              <a:rPr lang="en-US" altLang="zh-TW" dirty="0" smtClean="0"/>
              <a:t>RDS admin (2) </a:t>
            </a:r>
            <a:br>
              <a:rPr lang="en-US" altLang="zh-TW" dirty="0" smtClean="0"/>
            </a:br>
            <a:r>
              <a:rPr lang="en-US" altLang="zh-TW" dirty="0" smtClean="0"/>
              <a:t>mainly show Open Service Call List </a:t>
            </a:r>
            <a:endParaRPr lang="zh-TW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2996" y="2220530"/>
            <a:ext cx="3405188" cy="35847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5942400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smtClean="0"/>
              <a:t>RDS admin (3) check it’s brief report</a:t>
            </a:r>
            <a:endParaRPr lang="zh-TW" altLang="en-US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192" y="1198501"/>
            <a:ext cx="2619375" cy="2757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4005064"/>
            <a:ext cx="2619375" cy="2757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3933056"/>
            <a:ext cx="4062413" cy="276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橢圓 5"/>
          <p:cNvSpPr/>
          <p:nvPr/>
        </p:nvSpPr>
        <p:spPr>
          <a:xfrm>
            <a:off x="611560" y="1993175"/>
            <a:ext cx="2169007" cy="28369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手繪多邊形 3"/>
          <p:cNvSpPr/>
          <p:nvPr/>
        </p:nvSpPr>
        <p:spPr>
          <a:xfrm>
            <a:off x="2760955" y="2130641"/>
            <a:ext cx="517285" cy="1828800"/>
          </a:xfrm>
          <a:custGeom>
            <a:avLst/>
            <a:gdLst>
              <a:gd name="connsiteX0" fmla="*/ 0 w 517285"/>
              <a:gd name="connsiteY0" fmla="*/ 0 h 1828800"/>
              <a:gd name="connsiteX1" fmla="*/ 506028 w 517285"/>
              <a:gd name="connsiteY1" fmla="*/ 328474 h 1828800"/>
              <a:gd name="connsiteX2" fmla="*/ 301841 w 517285"/>
              <a:gd name="connsiteY2" fmla="*/ 182880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17285" h="1828800">
                <a:moveTo>
                  <a:pt x="0" y="0"/>
                </a:moveTo>
                <a:cubicBezTo>
                  <a:pt x="227860" y="11837"/>
                  <a:pt x="455721" y="23674"/>
                  <a:pt x="506028" y="328474"/>
                </a:cubicBezTo>
                <a:cubicBezTo>
                  <a:pt x="556335" y="633274"/>
                  <a:pt x="429088" y="1231037"/>
                  <a:pt x="301841" y="1828800"/>
                </a:cubicBezTo>
              </a:path>
            </a:pathLst>
          </a:custGeom>
          <a:noFill/>
          <a:ln>
            <a:solidFill>
              <a:srgbClr val="FF0000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橢圓 8"/>
          <p:cNvSpPr/>
          <p:nvPr/>
        </p:nvSpPr>
        <p:spPr>
          <a:xfrm>
            <a:off x="1790885" y="4797152"/>
            <a:ext cx="2169007" cy="28369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手繪多邊形 4"/>
          <p:cNvSpPr/>
          <p:nvPr/>
        </p:nvSpPr>
        <p:spPr>
          <a:xfrm>
            <a:off x="3959892" y="4758214"/>
            <a:ext cx="913949" cy="180786"/>
          </a:xfrm>
          <a:custGeom>
            <a:avLst/>
            <a:gdLst>
              <a:gd name="connsiteX0" fmla="*/ 0 w 683581"/>
              <a:gd name="connsiteY0" fmla="*/ 124504 h 151137"/>
              <a:gd name="connsiteX1" fmla="*/ 292963 w 683581"/>
              <a:gd name="connsiteY1" fmla="*/ 217 h 151137"/>
              <a:gd name="connsiteX2" fmla="*/ 683581 w 683581"/>
              <a:gd name="connsiteY2" fmla="*/ 151137 h 151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83581" h="151137">
                <a:moveTo>
                  <a:pt x="0" y="124504"/>
                </a:moveTo>
                <a:cubicBezTo>
                  <a:pt x="89516" y="60141"/>
                  <a:pt x="179033" y="-4222"/>
                  <a:pt x="292963" y="217"/>
                </a:cubicBezTo>
                <a:cubicBezTo>
                  <a:pt x="406893" y="4656"/>
                  <a:pt x="545237" y="77896"/>
                  <a:pt x="683581" y="151137"/>
                </a:cubicBezTo>
              </a:path>
            </a:pathLst>
          </a:custGeom>
          <a:noFill/>
          <a:ln>
            <a:solidFill>
              <a:srgbClr val="FF0000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3278240" y="2135023"/>
            <a:ext cx="789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Click</a:t>
            </a:r>
            <a:endParaRPr lang="zh-TW" altLang="en-US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3951015" y="4149080"/>
            <a:ext cx="9810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Double</a:t>
            </a:r>
          </a:p>
          <a:p>
            <a:r>
              <a:rPr lang="en-US" altLang="zh-TW" dirty="0" smtClean="0"/>
              <a:t>Click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8172700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RDS admin (4) Menu buttons</a:t>
            </a:r>
            <a:endParaRPr lang="zh-TW" altLang="en-US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484784"/>
            <a:ext cx="2619375" cy="2757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00" y="1412776"/>
            <a:ext cx="2619375" cy="2757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4006" y="4071161"/>
            <a:ext cx="2624138" cy="2757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橢圓 13"/>
          <p:cNvSpPr/>
          <p:nvPr/>
        </p:nvSpPr>
        <p:spPr>
          <a:xfrm>
            <a:off x="179512" y="2204864"/>
            <a:ext cx="648072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橢圓 14"/>
          <p:cNvSpPr/>
          <p:nvPr/>
        </p:nvSpPr>
        <p:spPr>
          <a:xfrm>
            <a:off x="185910" y="1916832"/>
            <a:ext cx="648072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橢圓 15"/>
          <p:cNvSpPr/>
          <p:nvPr/>
        </p:nvSpPr>
        <p:spPr>
          <a:xfrm>
            <a:off x="3244006" y="4555701"/>
            <a:ext cx="648072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橢圓 16"/>
          <p:cNvSpPr/>
          <p:nvPr/>
        </p:nvSpPr>
        <p:spPr>
          <a:xfrm>
            <a:off x="3250404" y="4267669"/>
            <a:ext cx="648072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橢圓 17"/>
          <p:cNvSpPr/>
          <p:nvPr/>
        </p:nvSpPr>
        <p:spPr>
          <a:xfrm>
            <a:off x="6411369" y="2132856"/>
            <a:ext cx="648072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橢圓 18"/>
          <p:cNvSpPr/>
          <p:nvPr/>
        </p:nvSpPr>
        <p:spPr>
          <a:xfrm>
            <a:off x="6417767" y="1625818"/>
            <a:ext cx="648072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0" name="直線單箭頭接點 9"/>
          <p:cNvCxnSpPr/>
          <p:nvPr/>
        </p:nvCxnSpPr>
        <p:spPr>
          <a:xfrm>
            <a:off x="2987824" y="2204864"/>
            <a:ext cx="3024336" cy="0"/>
          </a:xfrm>
          <a:prstGeom prst="straightConnector1">
            <a:avLst/>
          </a:prstGeom>
          <a:ln w="34925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/>
          <p:cNvCxnSpPr/>
          <p:nvPr/>
        </p:nvCxnSpPr>
        <p:spPr>
          <a:xfrm>
            <a:off x="2987824" y="2420888"/>
            <a:ext cx="1368152" cy="1368152"/>
          </a:xfrm>
          <a:prstGeom prst="straightConnector1">
            <a:avLst/>
          </a:prstGeom>
          <a:ln w="34925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單箭頭接點 20"/>
          <p:cNvCxnSpPr/>
          <p:nvPr/>
        </p:nvCxnSpPr>
        <p:spPr>
          <a:xfrm flipH="1">
            <a:off x="4716016" y="2420888"/>
            <a:ext cx="1296144" cy="1368152"/>
          </a:xfrm>
          <a:prstGeom prst="straightConnector1">
            <a:avLst/>
          </a:prstGeom>
          <a:ln w="34925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368280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RDS admin (5) Supervisor Account</a:t>
            </a:r>
            <a:endParaRPr lang="zh-TW" altLang="en-US" dirty="0"/>
          </a:p>
        </p:txBody>
      </p:sp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988840"/>
            <a:ext cx="3411379" cy="35847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9053" y="1984155"/>
            <a:ext cx="3411379" cy="35847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橢圓 4"/>
          <p:cNvSpPr/>
          <p:nvPr/>
        </p:nvSpPr>
        <p:spPr>
          <a:xfrm>
            <a:off x="2699792" y="5229200"/>
            <a:ext cx="648072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手繪多邊形 7"/>
          <p:cNvSpPr/>
          <p:nvPr/>
        </p:nvSpPr>
        <p:spPr>
          <a:xfrm>
            <a:off x="3204839" y="5211192"/>
            <a:ext cx="1766656" cy="820541"/>
          </a:xfrm>
          <a:custGeom>
            <a:avLst/>
            <a:gdLst>
              <a:gd name="connsiteX0" fmla="*/ 0 w 1766656"/>
              <a:gd name="connsiteY0" fmla="*/ 248575 h 820541"/>
              <a:gd name="connsiteX1" fmla="*/ 905522 w 1766656"/>
              <a:gd name="connsiteY1" fmla="*/ 816746 h 820541"/>
              <a:gd name="connsiteX2" fmla="*/ 1766656 w 1766656"/>
              <a:gd name="connsiteY2" fmla="*/ 0 h 820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66656" h="820541">
                <a:moveTo>
                  <a:pt x="0" y="248575"/>
                </a:moveTo>
                <a:cubicBezTo>
                  <a:pt x="305539" y="553375"/>
                  <a:pt x="611079" y="858175"/>
                  <a:pt x="905522" y="816746"/>
                </a:cubicBezTo>
                <a:cubicBezTo>
                  <a:pt x="1199965" y="775317"/>
                  <a:pt x="1483310" y="387658"/>
                  <a:pt x="1766656" y="0"/>
                </a:cubicBezTo>
              </a:path>
            </a:pathLst>
          </a:custGeom>
          <a:noFill/>
          <a:ln>
            <a:solidFill>
              <a:srgbClr val="FF0000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/>
          <p:cNvSpPr txBox="1"/>
          <p:nvPr/>
        </p:nvSpPr>
        <p:spPr>
          <a:xfrm>
            <a:off x="611560" y="1484784"/>
            <a:ext cx="2471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Just show information….</a:t>
            </a:r>
            <a:endParaRPr lang="zh-TW" altLang="en-US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5049053" y="1484947"/>
            <a:ext cx="2313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Can be edit and Save…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9303779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RDS admin (6) User List</a:t>
            </a:r>
            <a:endParaRPr lang="zh-TW" alt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192" y="2151377"/>
            <a:ext cx="2619375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433" y="2183680"/>
            <a:ext cx="2619375" cy="2757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8769" y="2183680"/>
            <a:ext cx="2619375" cy="2757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橢圓 5"/>
          <p:cNvSpPr/>
          <p:nvPr/>
        </p:nvSpPr>
        <p:spPr>
          <a:xfrm>
            <a:off x="787169" y="2708920"/>
            <a:ext cx="2169007" cy="28369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2627784" y="1547500"/>
            <a:ext cx="981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Click</a:t>
            </a:r>
            <a:endParaRPr lang="zh-TW" altLang="en-US" dirty="0"/>
          </a:p>
        </p:txBody>
      </p:sp>
      <p:sp>
        <p:nvSpPr>
          <p:cNvPr id="3" name="手繪多邊形 2"/>
          <p:cNvSpPr/>
          <p:nvPr/>
        </p:nvSpPr>
        <p:spPr>
          <a:xfrm>
            <a:off x="2050742" y="1953378"/>
            <a:ext cx="1242874" cy="736556"/>
          </a:xfrm>
          <a:custGeom>
            <a:avLst/>
            <a:gdLst>
              <a:gd name="connsiteX0" fmla="*/ 0 w 1242874"/>
              <a:gd name="connsiteY0" fmla="*/ 736556 h 736556"/>
              <a:gd name="connsiteX1" fmla="*/ 701336 w 1242874"/>
              <a:gd name="connsiteY1" fmla="*/ 35220 h 736556"/>
              <a:gd name="connsiteX2" fmla="*/ 1242874 w 1242874"/>
              <a:gd name="connsiteY2" fmla="*/ 168385 h 736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42874" h="736556">
                <a:moveTo>
                  <a:pt x="0" y="736556"/>
                </a:moveTo>
                <a:cubicBezTo>
                  <a:pt x="247095" y="433235"/>
                  <a:pt x="494190" y="129915"/>
                  <a:pt x="701336" y="35220"/>
                </a:cubicBezTo>
                <a:cubicBezTo>
                  <a:pt x="908482" y="-59475"/>
                  <a:pt x="1075678" y="54455"/>
                  <a:pt x="1242874" y="168385"/>
                </a:cubicBezTo>
              </a:path>
            </a:pathLst>
          </a:custGeom>
          <a:noFill/>
          <a:ln>
            <a:solidFill>
              <a:srgbClr val="FF0000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/>
          <p:cNvSpPr txBox="1"/>
          <p:nvPr/>
        </p:nvSpPr>
        <p:spPr>
          <a:xfrm>
            <a:off x="5364088" y="1556792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Double Click</a:t>
            </a:r>
            <a:endParaRPr lang="zh-TW" altLang="en-US" dirty="0"/>
          </a:p>
        </p:txBody>
      </p:sp>
      <p:sp>
        <p:nvSpPr>
          <p:cNvPr id="11" name="橢圓 10"/>
          <p:cNvSpPr/>
          <p:nvPr/>
        </p:nvSpPr>
        <p:spPr>
          <a:xfrm>
            <a:off x="3793745" y="2744382"/>
            <a:ext cx="2169007" cy="28369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手繪多邊形 11"/>
          <p:cNvSpPr/>
          <p:nvPr/>
        </p:nvSpPr>
        <p:spPr>
          <a:xfrm>
            <a:off x="5057318" y="1988840"/>
            <a:ext cx="1242874" cy="736556"/>
          </a:xfrm>
          <a:custGeom>
            <a:avLst/>
            <a:gdLst>
              <a:gd name="connsiteX0" fmla="*/ 0 w 1242874"/>
              <a:gd name="connsiteY0" fmla="*/ 736556 h 736556"/>
              <a:gd name="connsiteX1" fmla="*/ 701336 w 1242874"/>
              <a:gd name="connsiteY1" fmla="*/ 35220 h 736556"/>
              <a:gd name="connsiteX2" fmla="*/ 1242874 w 1242874"/>
              <a:gd name="connsiteY2" fmla="*/ 168385 h 736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42874" h="736556">
                <a:moveTo>
                  <a:pt x="0" y="736556"/>
                </a:moveTo>
                <a:cubicBezTo>
                  <a:pt x="247095" y="433235"/>
                  <a:pt x="494190" y="129915"/>
                  <a:pt x="701336" y="35220"/>
                </a:cubicBezTo>
                <a:cubicBezTo>
                  <a:pt x="908482" y="-59475"/>
                  <a:pt x="1075678" y="54455"/>
                  <a:pt x="1242874" y="168385"/>
                </a:cubicBezTo>
              </a:path>
            </a:pathLst>
          </a:custGeom>
          <a:noFill/>
          <a:ln>
            <a:solidFill>
              <a:srgbClr val="FF0000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1002577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RDS admin (7) RDS Full Report</a:t>
            </a:r>
            <a:endParaRPr lang="zh-TW" alt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255788"/>
            <a:ext cx="4367213" cy="3557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700808"/>
            <a:ext cx="4062413" cy="276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橢圓 4"/>
          <p:cNvSpPr/>
          <p:nvPr/>
        </p:nvSpPr>
        <p:spPr>
          <a:xfrm>
            <a:off x="2699791" y="4163774"/>
            <a:ext cx="1470125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手繪多邊形 2"/>
          <p:cNvSpPr/>
          <p:nvPr/>
        </p:nvSpPr>
        <p:spPr>
          <a:xfrm>
            <a:off x="3799643" y="4370668"/>
            <a:ext cx="719091" cy="312173"/>
          </a:xfrm>
          <a:custGeom>
            <a:avLst/>
            <a:gdLst>
              <a:gd name="connsiteX0" fmla="*/ 0 w 719091"/>
              <a:gd name="connsiteY0" fmla="*/ 0 h 312173"/>
              <a:gd name="connsiteX1" fmla="*/ 363984 w 719091"/>
              <a:gd name="connsiteY1" fmla="*/ 275208 h 312173"/>
              <a:gd name="connsiteX2" fmla="*/ 719091 w 719091"/>
              <a:gd name="connsiteY2" fmla="*/ 301841 h 312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19091" h="312173">
                <a:moveTo>
                  <a:pt x="0" y="0"/>
                </a:moveTo>
                <a:cubicBezTo>
                  <a:pt x="122068" y="112450"/>
                  <a:pt x="244136" y="224901"/>
                  <a:pt x="363984" y="275208"/>
                </a:cubicBezTo>
                <a:cubicBezTo>
                  <a:pt x="483832" y="325515"/>
                  <a:pt x="601461" y="313678"/>
                  <a:pt x="719091" y="301841"/>
                </a:cubicBezTo>
              </a:path>
            </a:pathLst>
          </a:custGeom>
          <a:noFill/>
          <a:ln>
            <a:solidFill>
              <a:srgbClr val="FF0000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1235968"/>
            <a:ext cx="2257425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橢圓 8"/>
          <p:cNvSpPr/>
          <p:nvPr/>
        </p:nvSpPr>
        <p:spPr>
          <a:xfrm>
            <a:off x="4555227" y="3429000"/>
            <a:ext cx="520829" cy="2880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手繪多邊形 6"/>
          <p:cNvSpPr/>
          <p:nvPr/>
        </p:nvSpPr>
        <p:spPr>
          <a:xfrm>
            <a:off x="4847208" y="2095130"/>
            <a:ext cx="958788" cy="1322773"/>
          </a:xfrm>
          <a:custGeom>
            <a:avLst/>
            <a:gdLst>
              <a:gd name="connsiteX0" fmla="*/ 0 w 958788"/>
              <a:gd name="connsiteY0" fmla="*/ 1322773 h 1322773"/>
              <a:gd name="connsiteX1" fmla="*/ 479394 w 958788"/>
              <a:gd name="connsiteY1" fmla="*/ 310719 h 1322773"/>
              <a:gd name="connsiteX2" fmla="*/ 958788 w 958788"/>
              <a:gd name="connsiteY2" fmla="*/ 0 h 1322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58788" h="1322773">
                <a:moveTo>
                  <a:pt x="0" y="1322773"/>
                </a:moveTo>
                <a:cubicBezTo>
                  <a:pt x="159798" y="926977"/>
                  <a:pt x="319596" y="531181"/>
                  <a:pt x="479394" y="310719"/>
                </a:cubicBezTo>
                <a:cubicBezTo>
                  <a:pt x="639192" y="90257"/>
                  <a:pt x="798990" y="45128"/>
                  <a:pt x="958788" y="0"/>
                </a:cubicBezTo>
              </a:path>
            </a:pathLst>
          </a:custGeom>
          <a:noFill/>
          <a:ln>
            <a:solidFill>
              <a:srgbClr val="FF0000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8072583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RDS-admin Related System File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783660" y="1600200"/>
            <a:ext cx="6903139" cy="4525963"/>
          </a:xfrm>
        </p:spPr>
        <p:txBody>
          <a:bodyPr/>
          <a:lstStyle/>
          <a:p>
            <a:r>
              <a:rPr lang="en-US" altLang="zh-TW" dirty="0" smtClean="0"/>
              <a:t>In RDS root directory</a:t>
            </a:r>
          </a:p>
          <a:p>
            <a:r>
              <a:rPr lang="en-US" altLang="zh-TW" dirty="0" smtClean="0"/>
              <a:t>System.ini </a:t>
            </a:r>
            <a:r>
              <a:rPr lang="en-US" altLang="zh-TW" dirty="0" smtClean="0">
                <a:sym typeface="Wingdings" panose="05000000000000000000" pitchFamily="2" charset="2"/>
              </a:rPr>
              <a:t> Supervisor account</a:t>
            </a:r>
            <a:endParaRPr lang="en-US" altLang="zh-TW" dirty="0" smtClean="0"/>
          </a:p>
          <a:p>
            <a:r>
              <a:rPr lang="en-US" altLang="zh-TW" dirty="0" smtClean="0"/>
              <a:t>User.ini </a:t>
            </a:r>
            <a:r>
              <a:rPr lang="en-US" altLang="zh-TW" dirty="0" smtClean="0">
                <a:sym typeface="Wingdings" panose="05000000000000000000" pitchFamily="2" charset="2"/>
              </a:rPr>
              <a:t> RDS user accounts</a:t>
            </a:r>
            <a:endParaRPr lang="zh-TW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3" y="1628800"/>
            <a:ext cx="1244108" cy="1008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6120321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smtClean="0"/>
              <a:t>Back-Up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1934989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smtClean="0"/>
              <a:t>Some Error Can </a:t>
            </a:r>
            <a:r>
              <a:rPr lang="en-US" altLang="zh-TW" dirty="0"/>
              <a:t>N</a:t>
            </a:r>
            <a:r>
              <a:rPr lang="en-US" altLang="zh-TW" dirty="0" smtClean="0"/>
              <a:t>ot Do Auto-Diagnosis</a:t>
            </a:r>
            <a:endParaRPr lang="zh-TW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1340768"/>
            <a:ext cx="5749290" cy="468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文字方塊 2"/>
          <p:cNvSpPr txBox="1"/>
          <p:nvPr/>
        </p:nvSpPr>
        <p:spPr>
          <a:xfrm>
            <a:off x="5784786" y="1353542"/>
            <a:ext cx="335921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In following Error case, user can not do auto-diagnosis: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 smtClean="0"/>
              <a:t>WWD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 smtClean="0"/>
              <a:t>FSC1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 smtClean="0"/>
              <a:t>R1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 smtClean="0"/>
              <a:t>R2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 smtClean="0"/>
              <a:t>R3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 smtClean="0"/>
              <a:t>RH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38950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If lose connection when service…</a:t>
            </a:r>
            <a:endParaRPr lang="zh-TW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484784"/>
            <a:ext cx="6228398" cy="5076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392684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6279" y="4532337"/>
            <a:ext cx="962025" cy="170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New SPA </a:t>
            </a:r>
            <a:r>
              <a:rPr lang="en-US" altLang="zh-TW" dirty="0"/>
              <a:t>E</a:t>
            </a:r>
            <a:r>
              <a:rPr lang="en-US" altLang="zh-TW" dirty="0" smtClean="0"/>
              <a:t>xternal Architecture </a:t>
            </a:r>
            <a:endParaRPr lang="zh-TW" altLang="en-US" dirty="0"/>
          </a:p>
        </p:txBody>
      </p:sp>
      <p:grpSp>
        <p:nvGrpSpPr>
          <p:cNvPr id="6" name="群組 5"/>
          <p:cNvGrpSpPr/>
          <p:nvPr/>
        </p:nvGrpSpPr>
        <p:grpSpPr>
          <a:xfrm>
            <a:off x="179512" y="2708921"/>
            <a:ext cx="8568952" cy="1008111"/>
            <a:chOff x="6588225" y="3501008"/>
            <a:chExt cx="1512168" cy="1008111"/>
          </a:xfrm>
        </p:grpSpPr>
        <p:pic>
          <p:nvPicPr>
            <p:cNvPr id="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88225" y="3501008"/>
              <a:ext cx="1512168" cy="1008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文字方塊 7"/>
            <p:cNvSpPr txBox="1"/>
            <p:nvPr/>
          </p:nvSpPr>
          <p:spPr>
            <a:xfrm>
              <a:off x="6877706" y="3861048"/>
              <a:ext cx="6782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Internet ,  Public cloud, Private cloud….</a:t>
              </a:r>
              <a:endParaRPr lang="zh-TW" altLang="en-US" dirty="0"/>
            </a:p>
          </p:txBody>
        </p:sp>
      </p:grpSp>
      <p:pic>
        <p:nvPicPr>
          <p:cNvPr id="9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920" y="1335745"/>
            <a:ext cx="1836043" cy="1373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5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1988" y="4077072"/>
            <a:ext cx="952500" cy="79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8" name="直線單箭頭接點 17"/>
          <p:cNvCxnSpPr>
            <a:stCxn id="10" idx="0"/>
          </p:cNvCxnSpPr>
          <p:nvPr/>
        </p:nvCxnSpPr>
        <p:spPr>
          <a:xfrm flipV="1">
            <a:off x="7776356" y="3602836"/>
            <a:ext cx="0" cy="36108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/>
          <p:cNvCxnSpPr>
            <a:stCxn id="20" idx="0"/>
          </p:cNvCxnSpPr>
          <p:nvPr/>
        </p:nvCxnSpPr>
        <p:spPr>
          <a:xfrm flipV="1">
            <a:off x="8488238" y="3537330"/>
            <a:ext cx="0" cy="53974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群組 22"/>
          <p:cNvGrpSpPr/>
          <p:nvPr/>
        </p:nvGrpSpPr>
        <p:grpSpPr>
          <a:xfrm>
            <a:off x="4787254" y="5028511"/>
            <a:ext cx="1512938" cy="862013"/>
            <a:chOff x="3692809" y="4930403"/>
            <a:chExt cx="1512938" cy="862013"/>
          </a:xfrm>
        </p:grpSpPr>
        <p:pic>
          <p:nvPicPr>
            <p:cNvPr id="24" name="Picture 8"/>
            <p:cNvPicPr>
              <a:picLocks noChangeAspect="1" noChangeArrowheads="1"/>
            </p:cNvPicPr>
            <p:nvPr/>
          </p:nvPicPr>
          <p:blipFill>
            <a:blip r:embed="rId6">
              <a:clrChange>
                <a:clrFrom>
                  <a:srgbClr val="FEFFFF"/>
                </a:clrFrom>
                <a:clrTo>
                  <a:srgbClr val="FE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92809" y="4930403"/>
              <a:ext cx="757238" cy="8620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" name="文字方塊 24"/>
            <p:cNvSpPr txBox="1"/>
            <p:nvPr/>
          </p:nvSpPr>
          <p:spPr>
            <a:xfrm>
              <a:off x="4346426" y="5013176"/>
              <a:ext cx="85932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 smtClean="0">
                  <a:solidFill>
                    <a:srgbClr val="0070C0"/>
                  </a:solidFill>
                </a:rPr>
                <a:t>Web Server</a:t>
              </a:r>
              <a:endParaRPr lang="zh-TW" altLang="en-US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26" name="群組 25"/>
          <p:cNvGrpSpPr/>
          <p:nvPr/>
        </p:nvGrpSpPr>
        <p:grpSpPr>
          <a:xfrm>
            <a:off x="1139887" y="4221088"/>
            <a:ext cx="1904869" cy="862013"/>
            <a:chOff x="3692809" y="4856312"/>
            <a:chExt cx="1904869" cy="862013"/>
          </a:xfrm>
        </p:grpSpPr>
        <p:pic>
          <p:nvPicPr>
            <p:cNvPr id="27" name="Picture 8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92809" y="4856312"/>
              <a:ext cx="757238" cy="8620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8" name="文字方塊 27"/>
            <p:cNvSpPr txBox="1"/>
            <p:nvPr/>
          </p:nvSpPr>
          <p:spPr>
            <a:xfrm>
              <a:off x="4346426" y="5013176"/>
              <a:ext cx="12512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 smtClean="0">
                  <a:solidFill>
                    <a:srgbClr val="0070C0"/>
                  </a:solidFill>
                </a:rPr>
                <a:t>Application Server</a:t>
              </a:r>
              <a:endParaRPr lang="zh-TW" altLang="en-US" dirty="0">
                <a:solidFill>
                  <a:srgbClr val="0070C0"/>
                </a:solidFill>
              </a:endParaRPr>
            </a:p>
          </p:txBody>
        </p:sp>
      </p:grpSp>
      <p:cxnSp>
        <p:nvCxnSpPr>
          <p:cNvPr id="31" name="弧形接點 30"/>
          <p:cNvCxnSpPr/>
          <p:nvPr/>
        </p:nvCxnSpPr>
        <p:spPr>
          <a:xfrm flipV="1">
            <a:off x="5751934" y="1700808"/>
            <a:ext cx="260226" cy="216024"/>
          </a:xfrm>
          <a:prstGeom prst="curved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矩形 32"/>
          <p:cNvSpPr/>
          <p:nvPr/>
        </p:nvSpPr>
        <p:spPr>
          <a:xfrm>
            <a:off x="6012160" y="1412776"/>
            <a:ext cx="2448272" cy="57606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Wireless  connecting Peripheral   Devices</a:t>
            </a:r>
            <a:endParaRPr lang="zh-TW" altLang="en-US" dirty="0"/>
          </a:p>
        </p:txBody>
      </p:sp>
      <p:grpSp>
        <p:nvGrpSpPr>
          <p:cNvPr id="36" name="群組 35"/>
          <p:cNvGrpSpPr/>
          <p:nvPr/>
        </p:nvGrpSpPr>
        <p:grpSpPr>
          <a:xfrm>
            <a:off x="107504" y="4510861"/>
            <a:ext cx="1224136" cy="1459304"/>
            <a:chOff x="1883433" y="4702310"/>
            <a:chExt cx="1224136" cy="1459304"/>
          </a:xfrm>
        </p:grpSpPr>
        <p:pic>
          <p:nvPicPr>
            <p:cNvPr id="34" name="Picture 3" descr="C:\Users\Jacky\AppData\Local\Microsoft\Windows\Temporary Internet Files\Content.IE5\ZUAS6M1X\large-Blue-Database-0-16973[1].gif"/>
            <p:cNvPicPr>
              <a:picLocks noChangeAspect="1" noChangeArrowheads="1"/>
            </p:cNvPicPr>
            <p:nvPr/>
          </p:nvPicPr>
          <p:blipFill>
            <a:blip r:embed="rId7" cstate="print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67512" y="5348641"/>
              <a:ext cx="491383" cy="8129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" name="文字方塊 34"/>
            <p:cNvSpPr txBox="1"/>
            <p:nvPr/>
          </p:nvSpPr>
          <p:spPr>
            <a:xfrm>
              <a:off x="1883433" y="4702310"/>
              <a:ext cx="122413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 smtClean="0"/>
                <a:t>Local Database</a:t>
              </a:r>
              <a:endParaRPr lang="zh-TW" altLang="en-US" dirty="0"/>
            </a:p>
          </p:txBody>
        </p:sp>
      </p:grpSp>
      <p:pic>
        <p:nvPicPr>
          <p:cNvPr id="38" name="Picture 3" descr="C:\Users\Jacky\AppData\Local\Microsoft\Windows\Temporary Internet Files\Content.IE5\ZUAS6M1X\large-Blue-Database-0-16973[1].gif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5469" y="4509120"/>
            <a:ext cx="745541" cy="824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文字方塊 38"/>
          <p:cNvSpPr txBox="1"/>
          <p:nvPr/>
        </p:nvSpPr>
        <p:spPr>
          <a:xfrm>
            <a:off x="3695400" y="5255226"/>
            <a:ext cx="11881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Big data </a:t>
            </a:r>
          </a:p>
          <a:p>
            <a:r>
              <a:rPr lang="en-US" altLang="zh-TW" dirty="0" smtClean="0"/>
              <a:t>Database</a:t>
            </a:r>
            <a:endParaRPr lang="zh-TW" altLang="en-US" dirty="0"/>
          </a:p>
        </p:txBody>
      </p:sp>
      <p:cxnSp>
        <p:nvCxnSpPr>
          <p:cNvPr id="41" name="直線單箭頭接點 40"/>
          <p:cNvCxnSpPr>
            <a:stCxn id="24" idx="0"/>
          </p:cNvCxnSpPr>
          <p:nvPr/>
        </p:nvCxnSpPr>
        <p:spPr>
          <a:xfrm flipV="1">
            <a:off x="5165873" y="3717032"/>
            <a:ext cx="0" cy="1311479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單箭頭接點 41"/>
          <p:cNvCxnSpPr>
            <a:stCxn id="38" idx="0"/>
          </p:cNvCxnSpPr>
          <p:nvPr/>
        </p:nvCxnSpPr>
        <p:spPr>
          <a:xfrm flipH="1" flipV="1">
            <a:off x="4168239" y="3717032"/>
            <a:ext cx="1" cy="79208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肘形接點 44"/>
          <p:cNvCxnSpPr>
            <a:stCxn id="27" idx="2"/>
            <a:endCxn id="34" idx="3"/>
          </p:cNvCxnSpPr>
          <p:nvPr/>
        </p:nvCxnSpPr>
        <p:spPr>
          <a:xfrm rot="5400000">
            <a:off x="910447" y="4955620"/>
            <a:ext cx="480578" cy="735540"/>
          </a:xfrm>
          <a:prstGeom prst="bentConnector2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單箭頭接點 45"/>
          <p:cNvCxnSpPr/>
          <p:nvPr/>
        </p:nvCxnSpPr>
        <p:spPr>
          <a:xfrm flipV="1">
            <a:off x="1499927" y="3643984"/>
            <a:ext cx="0" cy="529999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圓角矩形 48"/>
          <p:cNvSpPr/>
          <p:nvPr/>
        </p:nvSpPr>
        <p:spPr>
          <a:xfrm>
            <a:off x="131775" y="4005064"/>
            <a:ext cx="3312368" cy="2852416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altLang="zh-TW" dirty="0" smtClean="0">
                <a:solidFill>
                  <a:srgbClr val="0070C0"/>
                </a:solidFill>
              </a:rPr>
              <a:t>SPA Company</a:t>
            </a:r>
            <a:endParaRPr lang="zh-TW" altLang="en-US" dirty="0">
              <a:solidFill>
                <a:srgbClr val="0070C0"/>
              </a:solidFill>
            </a:endParaRPr>
          </a:p>
        </p:txBody>
      </p:sp>
      <p:grpSp>
        <p:nvGrpSpPr>
          <p:cNvPr id="61" name="群組 60"/>
          <p:cNvGrpSpPr/>
          <p:nvPr/>
        </p:nvGrpSpPr>
        <p:grpSpPr>
          <a:xfrm>
            <a:off x="1900891" y="4982603"/>
            <a:ext cx="1386121" cy="1522340"/>
            <a:chOff x="6714271" y="4550211"/>
            <a:chExt cx="1804853" cy="2272516"/>
          </a:xfrm>
        </p:grpSpPr>
        <p:grpSp>
          <p:nvGrpSpPr>
            <p:cNvPr id="52" name="群組 51"/>
            <p:cNvGrpSpPr/>
            <p:nvPr/>
          </p:nvGrpSpPr>
          <p:grpSpPr>
            <a:xfrm>
              <a:off x="6714271" y="4550211"/>
              <a:ext cx="1101291" cy="1104150"/>
              <a:chOff x="4731206" y="5870010"/>
              <a:chExt cx="1101291" cy="1104150"/>
            </a:xfrm>
          </p:grpSpPr>
          <p:pic>
            <p:nvPicPr>
              <p:cNvPr id="53" name="Picture 10"/>
              <p:cNvPicPr>
                <a:picLocks noChangeAspect="1" noChangeArrowheads="1"/>
              </p:cNvPicPr>
              <p:nvPr/>
            </p:nvPicPr>
            <p:blipFill>
              <a:blip r:embed="rId9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31206" y="5870010"/>
                <a:ext cx="600075" cy="776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4" name="Picture 10"/>
              <p:cNvPicPr>
                <a:picLocks noChangeAspect="1" noChangeArrowheads="1"/>
              </p:cNvPicPr>
              <p:nvPr/>
            </p:nvPicPr>
            <p:blipFill>
              <a:blip r:embed="rId9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927622" y="5893072"/>
                <a:ext cx="600075" cy="776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5" name="Picture 10"/>
              <p:cNvPicPr>
                <a:picLocks noChangeAspect="1" noChangeArrowheads="1"/>
              </p:cNvPicPr>
              <p:nvPr/>
            </p:nvPicPr>
            <p:blipFill>
              <a:blip r:embed="rId9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80022" y="6045472"/>
                <a:ext cx="600075" cy="776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6" name="Picture 10"/>
              <p:cNvPicPr>
                <a:picLocks noChangeAspect="1" noChangeArrowheads="1"/>
              </p:cNvPicPr>
              <p:nvPr/>
            </p:nvPicPr>
            <p:blipFill>
              <a:blip r:embed="rId9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32422" y="6197872"/>
                <a:ext cx="600075" cy="776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57" name="群組 56"/>
            <p:cNvGrpSpPr/>
            <p:nvPr/>
          </p:nvGrpSpPr>
          <p:grpSpPr>
            <a:xfrm>
              <a:off x="6768616" y="5013176"/>
              <a:ext cx="1750508" cy="1809551"/>
              <a:chOff x="6877702" y="5059268"/>
              <a:chExt cx="1750508" cy="1809551"/>
            </a:xfrm>
          </p:grpSpPr>
          <p:pic>
            <p:nvPicPr>
              <p:cNvPr id="58" name="Picture 2"/>
              <p:cNvPicPr>
                <a:picLocks noChangeAspect="1" noChangeArrowheads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66416" y="5062697"/>
                <a:ext cx="761794" cy="7526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9" name="Picture 2" descr="C:\Program Files\Microsoft Office\MEDIA\CAGCAT10\j0195384.wmf"/>
              <p:cNvPicPr>
                <a:picLocks noChangeAspect="1" noChangeArrowheads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877702" y="5059268"/>
                <a:ext cx="1196759" cy="122215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0" name="文字方塊 59"/>
              <p:cNvSpPr txBox="1"/>
              <p:nvPr/>
            </p:nvSpPr>
            <p:spPr>
              <a:xfrm>
                <a:off x="6877702" y="6317488"/>
                <a:ext cx="1750508" cy="551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dirty="0" smtClean="0"/>
                  <a:t>Call-center</a:t>
                </a:r>
                <a:endParaRPr lang="zh-TW" altLang="en-US" dirty="0"/>
              </a:p>
            </p:txBody>
          </p:sp>
        </p:grpSp>
      </p:grpSp>
      <p:sp>
        <p:nvSpPr>
          <p:cNvPr id="43" name="圓角矩形 42"/>
          <p:cNvSpPr/>
          <p:nvPr/>
        </p:nvSpPr>
        <p:spPr>
          <a:xfrm>
            <a:off x="3585772" y="4005064"/>
            <a:ext cx="2642412" cy="2852416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altLang="zh-TW" dirty="0" smtClean="0">
                <a:solidFill>
                  <a:srgbClr val="0070C0"/>
                </a:solidFill>
              </a:rPr>
              <a:t>Internet/cloud Company</a:t>
            </a:r>
            <a:endParaRPr lang="zh-TW" altLang="en-US" dirty="0">
              <a:solidFill>
                <a:srgbClr val="0070C0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0352" y="5006943"/>
            <a:ext cx="1395362" cy="9219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6296" y="4941168"/>
            <a:ext cx="505968" cy="5267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216" y="6062264"/>
            <a:ext cx="502395" cy="4915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272" y="6003681"/>
            <a:ext cx="792088" cy="5183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1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8154" y="5733256"/>
            <a:ext cx="1340350" cy="8317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" name="文字方塊 39"/>
          <p:cNvSpPr txBox="1"/>
          <p:nvPr/>
        </p:nvSpPr>
        <p:spPr>
          <a:xfrm>
            <a:off x="5580112" y="2022332"/>
            <a:ext cx="1776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0070C0"/>
                </a:solidFill>
              </a:rPr>
              <a:t>Local N</a:t>
            </a:r>
            <a:r>
              <a:rPr lang="en-US" altLang="zh-TW" dirty="0" smtClean="0">
                <a:solidFill>
                  <a:srgbClr val="0070C0"/>
                </a:solidFill>
              </a:rPr>
              <a:t>etwork</a:t>
            </a:r>
            <a:endParaRPr lang="zh-TW" altLang="en-US" dirty="0">
              <a:solidFill>
                <a:srgbClr val="0070C0"/>
              </a:solidFill>
            </a:endParaRPr>
          </a:p>
        </p:txBody>
      </p:sp>
      <p:sp>
        <p:nvSpPr>
          <p:cNvPr id="64" name="文字方塊 63"/>
          <p:cNvSpPr txBox="1"/>
          <p:nvPr/>
        </p:nvSpPr>
        <p:spPr>
          <a:xfrm>
            <a:off x="7043600" y="6488668"/>
            <a:ext cx="1776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rgbClr val="0070C0"/>
                </a:solidFill>
              </a:rPr>
              <a:t>Home </a:t>
            </a:r>
            <a:r>
              <a:rPr lang="en-US" altLang="zh-TW" dirty="0">
                <a:solidFill>
                  <a:srgbClr val="0070C0"/>
                </a:solidFill>
              </a:rPr>
              <a:t>N</a:t>
            </a:r>
            <a:r>
              <a:rPr lang="en-US" altLang="zh-TW" dirty="0" smtClean="0">
                <a:solidFill>
                  <a:srgbClr val="0070C0"/>
                </a:solidFill>
              </a:rPr>
              <a:t>etwork</a:t>
            </a:r>
            <a:endParaRPr lang="zh-TW" altLang="en-US" dirty="0">
              <a:solidFill>
                <a:srgbClr val="0070C0"/>
              </a:solidFill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2485" y="5420134"/>
            <a:ext cx="585841" cy="5370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328" y="3963916"/>
            <a:ext cx="504056" cy="977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874187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1556792"/>
            <a:ext cx="6228398" cy="5076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A.D. Example: Heat off &amp; Circ. off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0670027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A.D. Example: Heat on &amp; Circ. on</a:t>
            </a:r>
            <a:endParaRPr lang="zh-TW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930" y="1448519"/>
            <a:ext cx="6228398" cy="5076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7838699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2143" y="1700808"/>
            <a:ext cx="5732145" cy="46748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smtClean="0"/>
              <a:t>No Spa-Serial &amp; Model-Name</a:t>
            </a:r>
            <a:br>
              <a:rPr lang="en-US" altLang="zh-TW" dirty="0" smtClean="0"/>
            </a:br>
            <a:r>
              <a:rPr lang="en-US" altLang="zh-TW" dirty="0" smtClean="0"/>
              <a:t>Cannot do RDS Report</a:t>
            </a:r>
            <a:endParaRPr lang="zh-TW" altLang="en-US" dirty="0"/>
          </a:p>
        </p:txBody>
      </p:sp>
      <p:sp>
        <p:nvSpPr>
          <p:cNvPr id="3" name="圓角矩形 2"/>
          <p:cNvSpPr/>
          <p:nvPr/>
        </p:nvSpPr>
        <p:spPr>
          <a:xfrm>
            <a:off x="1432143" y="6021288"/>
            <a:ext cx="835602" cy="35439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圓角矩形 4"/>
          <p:cNvSpPr/>
          <p:nvPr/>
        </p:nvSpPr>
        <p:spPr>
          <a:xfrm>
            <a:off x="3995936" y="1844824"/>
            <a:ext cx="2448272" cy="43204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643694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System concept</a:t>
            </a:r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173841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High Level Concept on RDS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zh-TW" sz="2800" dirty="0" smtClean="0"/>
              <a:t>Original start point :</a:t>
            </a:r>
          </a:p>
          <a:p>
            <a:r>
              <a:rPr lang="en-US" altLang="zh-TW" sz="2800" dirty="0" smtClean="0"/>
              <a:t>Reduce communication time in call-center</a:t>
            </a:r>
          </a:p>
          <a:p>
            <a:r>
              <a:rPr lang="en-US" altLang="zh-TW" sz="2800" dirty="0" smtClean="0"/>
              <a:t>Take right parts when on-site service (go to user-Home)</a:t>
            </a:r>
          </a:p>
          <a:p>
            <a:pPr marL="0" indent="0">
              <a:buNone/>
            </a:pPr>
            <a:endParaRPr lang="en-US" altLang="zh-TW" sz="2800" dirty="0"/>
          </a:p>
          <a:p>
            <a:pPr marL="0" indent="0">
              <a:buNone/>
            </a:pPr>
            <a:r>
              <a:rPr lang="en-US" altLang="zh-TW" sz="2800" dirty="0" smtClean="0"/>
              <a:t>Add-on (with Cloud)</a:t>
            </a:r>
          </a:p>
          <a:p>
            <a:r>
              <a:rPr lang="en-US" altLang="zh-TW" sz="2800" dirty="0" smtClean="0"/>
              <a:t>Analysis user behavior (for future product planning)</a:t>
            </a:r>
          </a:p>
          <a:p>
            <a:r>
              <a:rPr lang="en-US" altLang="zh-TW" sz="2800" dirty="0" smtClean="0"/>
              <a:t>Provide add-on service </a:t>
            </a:r>
          </a:p>
          <a:p>
            <a:r>
              <a:rPr lang="en-US" altLang="zh-TW" sz="2800" dirty="0" smtClean="0"/>
              <a:t>Push new product information</a:t>
            </a:r>
          </a:p>
        </p:txBody>
      </p:sp>
    </p:spTree>
    <p:extLst>
      <p:ext uri="{BB962C8B-B14F-4D97-AF65-F5344CB8AC3E}">
        <p14:creationId xmlns:p14="http://schemas.microsoft.com/office/powerpoint/2010/main" val="14404126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圓角矩形 63"/>
          <p:cNvSpPr/>
          <p:nvPr/>
        </p:nvSpPr>
        <p:spPr>
          <a:xfrm>
            <a:off x="107504" y="1484784"/>
            <a:ext cx="2637334" cy="3096344"/>
          </a:xfrm>
          <a:prstGeom prst="round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smtClean="0"/>
              <a:t>Through internet, SPA company could reach user machine directly  </a:t>
            </a:r>
            <a:endParaRPr lang="zh-TW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3810" y="3140968"/>
            <a:ext cx="2745854" cy="2091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文字方塊 2"/>
          <p:cNvSpPr txBox="1"/>
          <p:nvPr/>
        </p:nvSpPr>
        <p:spPr>
          <a:xfrm>
            <a:off x="3815408" y="3851756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Internet</a:t>
            </a:r>
            <a:endParaRPr lang="zh-TW" altLang="en-US" dirty="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016" y="3068960"/>
            <a:ext cx="576064" cy="11168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9852" y="5189596"/>
            <a:ext cx="1240532" cy="10296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3" name="直線接點 12"/>
          <p:cNvCxnSpPr>
            <a:endCxn id="2052" idx="3"/>
          </p:cNvCxnSpPr>
          <p:nvPr/>
        </p:nvCxnSpPr>
        <p:spPr>
          <a:xfrm flipH="1">
            <a:off x="863080" y="3627389"/>
            <a:ext cx="723690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304" y="1628800"/>
            <a:ext cx="1836043" cy="1373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直線接點 6"/>
          <p:cNvCxnSpPr/>
          <p:nvPr/>
        </p:nvCxnSpPr>
        <p:spPr>
          <a:xfrm flipH="1" flipV="1">
            <a:off x="1161119" y="2959462"/>
            <a:ext cx="425651" cy="45468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群組 28"/>
          <p:cNvGrpSpPr/>
          <p:nvPr/>
        </p:nvGrpSpPr>
        <p:grpSpPr>
          <a:xfrm>
            <a:off x="4102670" y="4943251"/>
            <a:ext cx="1512938" cy="862013"/>
            <a:chOff x="3692809" y="4930403"/>
            <a:chExt cx="1512938" cy="862013"/>
          </a:xfrm>
        </p:grpSpPr>
        <p:pic>
          <p:nvPicPr>
            <p:cNvPr id="2056" name="Picture 8"/>
            <p:cNvPicPr>
              <a:picLocks noChangeAspect="1" noChangeArrowheads="1"/>
            </p:cNvPicPr>
            <p:nvPr/>
          </p:nvPicPr>
          <p:blipFill>
            <a:blip r:embed="rId6">
              <a:clrChange>
                <a:clrFrom>
                  <a:srgbClr val="FEFFFF"/>
                </a:clrFrom>
                <a:clrTo>
                  <a:srgbClr val="FE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92809" y="4930403"/>
              <a:ext cx="757238" cy="8620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" name="文字方塊 16"/>
            <p:cNvSpPr txBox="1"/>
            <p:nvPr/>
          </p:nvSpPr>
          <p:spPr>
            <a:xfrm>
              <a:off x="4346426" y="5013176"/>
              <a:ext cx="85932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 smtClean="0">
                  <a:solidFill>
                    <a:srgbClr val="0070C0"/>
                  </a:solidFill>
                </a:rPr>
                <a:t>Web Server</a:t>
              </a:r>
              <a:endParaRPr lang="zh-TW" altLang="en-US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70" name="群組 69"/>
          <p:cNvGrpSpPr/>
          <p:nvPr/>
        </p:nvGrpSpPr>
        <p:grpSpPr>
          <a:xfrm>
            <a:off x="3743400" y="2420888"/>
            <a:ext cx="2052736" cy="1080120"/>
            <a:chOff x="3491880" y="1737681"/>
            <a:chExt cx="2052736" cy="1080120"/>
          </a:xfrm>
        </p:grpSpPr>
        <p:pic>
          <p:nvPicPr>
            <p:cNvPr id="71" name="Picture 3" descr="C:\Users\Jacky\AppData\Local\Microsoft\Windows\Temporary Internet Files\Content.IE5\ZUAS6M1X\large-Blue-Database-0-16973[1].gif"/>
            <p:cNvPicPr>
              <a:picLocks noChangeAspect="1" noChangeArrowheads="1"/>
            </p:cNvPicPr>
            <p:nvPr/>
          </p:nvPicPr>
          <p:blipFill>
            <a:blip r:embed="rId7" cstate="print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91880" y="1844824"/>
              <a:ext cx="543143" cy="9569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3" descr="C:\Users\Jacky\AppData\Local\Microsoft\Windows\Temporary Internet Files\Content.IE5\ZUAS6M1X\large-Blue-Database-0-16973[1].gif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7904" y="1860812"/>
              <a:ext cx="607634" cy="9569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文字方塊 26"/>
            <p:cNvSpPr txBox="1"/>
            <p:nvPr/>
          </p:nvSpPr>
          <p:spPr>
            <a:xfrm>
              <a:off x="4272559" y="1737681"/>
              <a:ext cx="127205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 smtClean="0">
                  <a:solidFill>
                    <a:srgbClr val="0070C0"/>
                  </a:solidFill>
                </a:rPr>
                <a:t>Cloud</a:t>
              </a:r>
            </a:p>
            <a:p>
              <a:r>
                <a:rPr lang="en-US" altLang="zh-TW" dirty="0" smtClean="0">
                  <a:solidFill>
                    <a:srgbClr val="0070C0"/>
                  </a:solidFill>
                </a:rPr>
                <a:t>Data Base</a:t>
              </a:r>
              <a:br>
                <a:rPr lang="en-US" altLang="zh-TW" dirty="0" smtClean="0">
                  <a:solidFill>
                    <a:srgbClr val="0070C0"/>
                  </a:solidFill>
                </a:rPr>
              </a:br>
              <a:r>
                <a:rPr lang="en-US" altLang="zh-TW" dirty="0" smtClean="0">
                  <a:solidFill>
                    <a:srgbClr val="0070C0"/>
                  </a:solidFill>
                </a:rPr>
                <a:t>SQL-server</a:t>
              </a:r>
              <a:endParaRPr lang="zh-TW" altLang="en-US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21" name="群組 20"/>
          <p:cNvGrpSpPr/>
          <p:nvPr/>
        </p:nvGrpSpPr>
        <p:grpSpPr>
          <a:xfrm>
            <a:off x="6695728" y="3501008"/>
            <a:ext cx="1512168" cy="1008111"/>
            <a:chOff x="6588224" y="3501008"/>
            <a:chExt cx="1512168" cy="1008111"/>
          </a:xfrm>
        </p:grpSpPr>
        <p:pic>
          <p:nvPicPr>
            <p:cNvPr id="28" name="Picture 3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88224" y="3501008"/>
              <a:ext cx="1512168" cy="1008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1" name="文字方塊 30"/>
            <p:cNvSpPr txBox="1"/>
            <p:nvPr/>
          </p:nvSpPr>
          <p:spPr>
            <a:xfrm>
              <a:off x="6877706" y="3861048"/>
              <a:ext cx="9332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intranet</a:t>
              </a:r>
              <a:endParaRPr lang="zh-TW" altLang="en-US" dirty="0"/>
            </a:p>
          </p:txBody>
        </p:sp>
      </p:grpSp>
      <p:pic>
        <p:nvPicPr>
          <p:cNvPr id="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293" y="5113817"/>
            <a:ext cx="576064" cy="11168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" name="左-右雙向箭號 47"/>
          <p:cNvSpPr/>
          <p:nvPr/>
        </p:nvSpPr>
        <p:spPr>
          <a:xfrm rot="1502962">
            <a:off x="2709775" y="3453618"/>
            <a:ext cx="801216" cy="292203"/>
          </a:xfrm>
          <a:prstGeom prst="left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8" name="左-右雙向箭號 57"/>
          <p:cNvSpPr/>
          <p:nvPr/>
        </p:nvSpPr>
        <p:spPr>
          <a:xfrm>
            <a:off x="5951062" y="4061403"/>
            <a:ext cx="710530" cy="292203"/>
          </a:xfrm>
          <a:prstGeom prst="left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61" name="群組 60"/>
          <p:cNvGrpSpPr/>
          <p:nvPr/>
        </p:nvGrpSpPr>
        <p:grpSpPr>
          <a:xfrm>
            <a:off x="6951099" y="2337500"/>
            <a:ext cx="1904869" cy="862013"/>
            <a:chOff x="3692809" y="4930403"/>
            <a:chExt cx="1904869" cy="862013"/>
          </a:xfrm>
        </p:grpSpPr>
        <p:pic>
          <p:nvPicPr>
            <p:cNvPr id="62" name="Picture 8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92809" y="4930403"/>
              <a:ext cx="757238" cy="8620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3" name="文字方塊 62"/>
            <p:cNvSpPr txBox="1"/>
            <p:nvPr/>
          </p:nvSpPr>
          <p:spPr>
            <a:xfrm>
              <a:off x="4346426" y="5013176"/>
              <a:ext cx="12512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 smtClean="0">
                  <a:solidFill>
                    <a:srgbClr val="0070C0"/>
                  </a:solidFill>
                </a:rPr>
                <a:t>Application Server</a:t>
              </a:r>
              <a:endParaRPr lang="zh-TW" altLang="en-US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51" name="群組 50"/>
          <p:cNvGrpSpPr/>
          <p:nvPr/>
        </p:nvGrpSpPr>
        <p:grpSpPr>
          <a:xfrm>
            <a:off x="6714271" y="4550211"/>
            <a:ext cx="1101291" cy="1104150"/>
            <a:chOff x="4731206" y="5870010"/>
            <a:chExt cx="1101291" cy="1104150"/>
          </a:xfrm>
        </p:grpSpPr>
        <p:pic>
          <p:nvPicPr>
            <p:cNvPr id="2058" name="Picture 10"/>
            <p:cNvPicPr>
              <a:picLocks noChangeAspect="1" noChangeArrowheads="1"/>
            </p:cNvPicPr>
            <p:nvPr/>
          </p:nvPicPr>
          <p:blipFill>
            <a:blip r:embed="rId10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31206" y="5870010"/>
              <a:ext cx="600075" cy="776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7" name="Picture 10"/>
            <p:cNvPicPr>
              <a:picLocks noChangeAspect="1" noChangeArrowheads="1"/>
            </p:cNvPicPr>
            <p:nvPr/>
          </p:nvPicPr>
          <p:blipFill>
            <a:blip r:embed="rId10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27622" y="5893072"/>
              <a:ext cx="600075" cy="776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8" name="Picture 10"/>
            <p:cNvPicPr>
              <a:picLocks noChangeAspect="1" noChangeArrowheads="1"/>
            </p:cNvPicPr>
            <p:nvPr/>
          </p:nvPicPr>
          <p:blipFill>
            <a:blip r:embed="rId10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80022" y="6045472"/>
              <a:ext cx="600075" cy="776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9" name="Picture 10"/>
            <p:cNvPicPr>
              <a:picLocks noChangeAspect="1" noChangeArrowheads="1"/>
            </p:cNvPicPr>
            <p:nvPr/>
          </p:nvPicPr>
          <p:blipFill>
            <a:blip r:embed="rId10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32422" y="6197872"/>
              <a:ext cx="600075" cy="776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50" name="群組 49"/>
          <p:cNvGrpSpPr/>
          <p:nvPr/>
        </p:nvGrpSpPr>
        <p:grpSpPr>
          <a:xfrm>
            <a:off x="6768616" y="5013176"/>
            <a:ext cx="1750508" cy="1627551"/>
            <a:chOff x="6877702" y="5059268"/>
            <a:chExt cx="1750508" cy="1627551"/>
          </a:xfrm>
        </p:grpSpPr>
        <p:pic>
          <p:nvPicPr>
            <p:cNvPr id="33" name="Picture 2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66416" y="5062697"/>
              <a:ext cx="761794" cy="7526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4" name="Picture 2" descr="C:\Program Files\Microsoft Office\MEDIA\CAGCAT10\j0195384.wmf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77702" y="5059268"/>
              <a:ext cx="1196759" cy="12221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" name="文字方塊 34"/>
            <p:cNvSpPr txBox="1"/>
            <p:nvPr/>
          </p:nvSpPr>
          <p:spPr>
            <a:xfrm>
              <a:off x="6877702" y="6317487"/>
              <a:ext cx="13904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 smtClean="0"/>
                <a:t>Call-center</a:t>
              </a:r>
              <a:endParaRPr lang="zh-TW" altLang="en-US" dirty="0"/>
            </a:p>
          </p:txBody>
        </p:sp>
      </p:grpSp>
      <p:pic>
        <p:nvPicPr>
          <p:cNvPr id="2060" name="Picture 12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2343" y="2792536"/>
            <a:ext cx="942975" cy="852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6" name="文字方塊 65"/>
          <p:cNvSpPr txBox="1"/>
          <p:nvPr/>
        </p:nvSpPr>
        <p:spPr>
          <a:xfrm>
            <a:off x="719063" y="4211796"/>
            <a:ext cx="1584177" cy="3693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User in Home</a:t>
            </a:r>
            <a:endParaRPr lang="zh-TW" altLang="en-US" dirty="0"/>
          </a:p>
        </p:txBody>
      </p:sp>
      <p:sp>
        <p:nvSpPr>
          <p:cNvPr id="82" name="圓角矩形 81"/>
          <p:cNvSpPr/>
          <p:nvPr/>
        </p:nvSpPr>
        <p:spPr>
          <a:xfrm>
            <a:off x="143000" y="4878073"/>
            <a:ext cx="3022996" cy="1719279"/>
          </a:xfrm>
          <a:prstGeom prst="round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3" name="文字方塊 82"/>
          <p:cNvSpPr txBox="1"/>
          <p:nvPr/>
        </p:nvSpPr>
        <p:spPr>
          <a:xfrm>
            <a:off x="573709" y="6219238"/>
            <a:ext cx="2016224" cy="3693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User out of Home</a:t>
            </a:r>
            <a:endParaRPr lang="zh-TW" altLang="en-US" dirty="0"/>
          </a:p>
        </p:txBody>
      </p:sp>
      <p:sp>
        <p:nvSpPr>
          <p:cNvPr id="84" name="圓角矩形 83"/>
          <p:cNvSpPr/>
          <p:nvPr/>
        </p:nvSpPr>
        <p:spPr>
          <a:xfrm>
            <a:off x="6338084" y="1484784"/>
            <a:ext cx="2661900" cy="5256585"/>
          </a:xfrm>
          <a:prstGeom prst="round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5" name="文字方塊 84"/>
          <p:cNvSpPr txBox="1"/>
          <p:nvPr/>
        </p:nvSpPr>
        <p:spPr>
          <a:xfrm>
            <a:off x="6965241" y="1484784"/>
            <a:ext cx="1584177" cy="3693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SPA company</a:t>
            </a:r>
            <a:endParaRPr lang="zh-TW" altLang="en-US" dirty="0"/>
          </a:p>
        </p:txBody>
      </p:sp>
      <p:sp>
        <p:nvSpPr>
          <p:cNvPr id="86" name="圓角矩形 85"/>
          <p:cNvSpPr/>
          <p:nvPr/>
        </p:nvSpPr>
        <p:spPr>
          <a:xfrm>
            <a:off x="6453877" y="4558684"/>
            <a:ext cx="2330083" cy="2082043"/>
          </a:xfrm>
          <a:prstGeom prst="round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8" name="左-右雙向箭號 87"/>
          <p:cNvSpPr/>
          <p:nvPr/>
        </p:nvSpPr>
        <p:spPr>
          <a:xfrm rot="7730542">
            <a:off x="3020258" y="4569847"/>
            <a:ext cx="707102" cy="292203"/>
          </a:xfrm>
          <a:prstGeom prst="left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3" name="肘形接點 72"/>
          <p:cNvCxnSpPr>
            <a:stCxn id="34" idx="1"/>
          </p:cNvCxnSpPr>
          <p:nvPr/>
        </p:nvCxnSpPr>
        <p:spPr>
          <a:xfrm>
            <a:off x="6768616" y="5603776"/>
            <a:ext cx="914400" cy="914400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肘形接點 74"/>
          <p:cNvCxnSpPr>
            <a:stCxn id="34" idx="1"/>
            <a:endCxn id="2055" idx="3"/>
          </p:cNvCxnSpPr>
          <p:nvPr/>
        </p:nvCxnSpPr>
        <p:spPr>
          <a:xfrm rot="10800000">
            <a:off x="2040348" y="2315389"/>
            <a:ext cx="4728269" cy="3308865"/>
          </a:xfrm>
          <a:prstGeom prst="bentConnector3">
            <a:avLst>
              <a:gd name="adj1" fmla="val 19642"/>
            </a:avLst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肘形接點 77"/>
          <p:cNvCxnSpPr>
            <a:stCxn id="2052" idx="0"/>
          </p:cNvCxnSpPr>
          <p:nvPr/>
        </p:nvCxnSpPr>
        <p:spPr>
          <a:xfrm rot="16200000" flipV="1">
            <a:off x="389573" y="2883484"/>
            <a:ext cx="369613" cy="1339"/>
          </a:xfrm>
          <a:prstGeom prst="bentConnector3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肘形接點 79"/>
          <p:cNvCxnSpPr>
            <a:stCxn id="52" idx="0"/>
            <a:endCxn id="2055" idx="2"/>
          </p:cNvCxnSpPr>
          <p:nvPr/>
        </p:nvCxnSpPr>
        <p:spPr>
          <a:xfrm rot="5400000" flipH="1" flipV="1">
            <a:off x="66404" y="4057896"/>
            <a:ext cx="2111842" cy="1"/>
          </a:xfrm>
          <a:prstGeom prst="bentConnector3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肘形接點 88"/>
          <p:cNvCxnSpPr>
            <a:stCxn id="62" idx="0"/>
          </p:cNvCxnSpPr>
          <p:nvPr/>
        </p:nvCxnSpPr>
        <p:spPr>
          <a:xfrm rot="16200000" flipV="1">
            <a:off x="4473768" y="-518451"/>
            <a:ext cx="422531" cy="5289371"/>
          </a:xfrm>
          <a:prstGeom prst="bentConnector2">
            <a:avLst/>
          </a:prstGeom>
          <a:ln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文字方塊 91"/>
          <p:cNvSpPr txBox="1"/>
          <p:nvPr/>
        </p:nvSpPr>
        <p:spPr>
          <a:xfrm>
            <a:off x="4102670" y="1628800"/>
            <a:ext cx="2089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rgbClr val="00B050"/>
                </a:solidFill>
              </a:rPr>
              <a:t>1 to many, always</a:t>
            </a:r>
            <a:endParaRPr lang="zh-TW" altLang="en-US" dirty="0">
              <a:solidFill>
                <a:srgbClr val="00B050"/>
              </a:solidFill>
            </a:endParaRPr>
          </a:p>
        </p:txBody>
      </p:sp>
      <p:sp>
        <p:nvSpPr>
          <p:cNvPr id="104" name="文字方塊 103"/>
          <p:cNvSpPr txBox="1"/>
          <p:nvPr/>
        </p:nvSpPr>
        <p:spPr>
          <a:xfrm>
            <a:off x="2774754" y="2000887"/>
            <a:ext cx="3176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chemeClr val="accent6">
                    <a:lumMod val="75000"/>
                  </a:schemeClr>
                </a:solidFill>
              </a:rPr>
              <a:t>1 to 1, when control/diagnosis</a:t>
            </a:r>
            <a:endParaRPr lang="zh-TW" alt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9449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3275</TotalTime>
  <Words>2130</Words>
  <Application>Microsoft Office PowerPoint</Application>
  <PresentationFormat>如螢幕大小 (4:3)</PresentationFormat>
  <Paragraphs>725</Paragraphs>
  <Slides>62</Slides>
  <Notes>2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62</vt:i4>
      </vt:variant>
    </vt:vector>
  </HeadingPairs>
  <TitlesOfParts>
    <vt:vector size="63" baseType="lpstr">
      <vt:lpstr>Office 佈景主題</vt:lpstr>
      <vt:lpstr>RDS / RDSadmin  Architecture, System, Program  &amp; Screen Shot</vt:lpstr>
      <vt:lpstr>Content</vt:lpstr>
      <vt:lpstr>Architecture Background</vt:lpstr>
      <vt:lpstr>SPA…..  You are not alone !</vt:lpstr>
      <vt:lpstr>Connections  in New-SPA architecture</vt:lpstr>
      <vt:lpstr>New SPA External Architecture </vt:lpstr>
      <vt:lpstr>System concept</vt:lpstr>
      <vt:lpstr>High Level Concept on RDS</vt:lpstr>
      <vt:lpstr>Through internet, SPA company could reach user machine directly  </vt:lpstr>
      <vt:lpstr>Architecture of RDS</vt:lpstr>
      <vt:lpstr>What we provide?</vt:lpstr>
      <vt:lpstr>Program overview</vt:lpstr>
      <vt:lpstr>Scenario (1/2) Inside Call-Center</vt:lpstr>
      <vt:lpstr>Scenario (2/2) Database Integration</vt:lpstr>
      <vt:lpstr>Overview (current version)</vt:lpstr>
      <vt:lpstr>PowerPoint 簡報</vt:lpstr>
      <vt:lpstr>Directories in NAS</vt:lpstr>
      <vt:lpstr>Files Create &amp; Delete in NAS </vt:lpstr>
      <vt:lpstr>RDS program</vt:lpstr>
      <vt:lpstr>RDS (1) : Login</vt:lpstr>
      <vt:lpstr>RDS (2) : Main</vt:lpstr>
      <vt:lpstr>RDS (3) : Connected </vt:lpstr>
      <vt:lpstr>RDS (4) : Change Filter Schedule </vt:lpstr>
      <vt:lpstr>RDS (5) : Change Filter Schedule </vt:lpstr>
      <vt:lpstr>RDS (6) : Change Date/Time</vt:lpstr>
      <vt:lpstr>RDS (7) : Dynamic Show Error Info.</vt:lpstr>
      <vt:lpstr>RDS(8): Error Messages </vt:lpstr>
      <vt:lpstr>RDS(9) Auto-Diagnosis Start</vt:lpstr>
      <vt:lpstr>RDS(10) Auto-Diagnosis Finished</vt:lpstr>
      <vt:lpstr>RDS(11) Produce Service Call No.</vt:lpstr>
      <vt:lpstr>RDS(12) SC No. Encoding</vt:lpstr>
      <vt:lpstr>RDS(13) Produce RDS Report</vt:lpstr>
      <vt:lpstr>RDS(14) Printing RDS Report</vt:lpstr>
      <vt:lpstr>RDS(15) Clear All When Dis-connect</vt:lpstr>
      <vt:lpstr>RDS(16) History of this UID</vt:lpstr>
      <vt:lpstr>RDS(17) Check History when A.D</vt:lpstr>
      <vt:lpstr>RDS(18) My Open Service Call List</vt:lpstr>
      <vt:lpstr>RDS(19) Close a Service Call</vt:lpstr>
      <vt:lpstr>RDS(20) Check the closed Report</vt:lpstr>
      <vt:lpstr>RDS(21) Report Files</vt:lpstr>
      <vt:lpstr>RDS(22) Operation Records</vt:lpstr>
      <vt:lpstr>Process of Auto-Diagnosis</vt:lpstr>
      <vt:lpstr>Note: Total time of A.D.(1)</vt:lpstr>
      <vt:lpstr>Note: Total time of A.D.(2)</vt:lpstr>
      <vt:lpstr>Error code and Auto-Diagnosis</vt:lpstr>
      <vt:lpstr>Possible Cause &amp; Equipment</vt:lpstr>
      <vt:lpstr>RDS Related System File</vt:lpstr>
      <vt:lpstr>RDS-admin program</vt:lpstr>
      <vt:lpstr>RDS admin(1) Login</vt:lpstr>
      <vt:lpstr>RDS admin (2)  mainly show Open Service Call List </vt:lpstr>
      <vt:lpstr>RDS admin (3) check it’s brief report</vt:lpstr>
      <vt:lpstr>RDS admin (4) Menu buttons</vt:lpstr>
      <vt:lpstr>RDS admin (5) Supervisor Account</vt:lpstr>
      <vt:lpstr>RDS admin (6) User List</vt:lpstr>
      <vt:lpstr>RDS admin (7) RDS Full Report</vt:lpstr>
      <vt:lpstr>RDS-admin Related System File</vt:lpstr>
      <vt:lpstr>Back-Up</vt:lpstr>
      <vt:lpstr>Some Error Can Not Do Auto-Diagnosis</vt:lpstr>
      <vt:lpstr>If lose connection when service…</vt:lpstr>
      <vt:lpstr>A.D. Example: Heat off &amp; Circ. off</vt:lpstr>
      <vt:lpstr>A.D. Example: Heat on &amp; Circ. on</vt:lpstr>
      <vt:lpstr>No Spa-Serial &amp; Model-Name Cannot do RDS Report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Current RDS/RDSadmin Screen</dc:title>
  <dc:creator>Ajack</dc:creator>
  <cp:lastModifiedBy>Ajack</cp:lastModifiedBy>
  <cp:revision>64</cp:revision>
  <dcterms:created xsi:type="dcterms:W3CDTF">2016-02-25T03:21:47Z</dcterms:created>
  <dcterms:modified xsi:type="dcterms:W3CDTF">2016-03-11T03:05:48Z</dcterms:modified>
</cp:coreProperties>
</file>